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82" autoAdjust="0"/>
  </p:normalViewPr>
  <p:slideViewPr>
    <p:cSldViewPr snapToGrid="0">
      <p:cViewPr varScale="1">
        <p:scale>
          <a:sx n="101" d="100"/>
          <a:sy n="101"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2330野口_群馬" userId="48771daa-43a5-47c9-a548-84d0dafd46c3" providerId="ADAL" clId="{4C1FDFC3-C8BE-4EB9-AB29-D506C265E7D0}"/>
    <pc:docChg chg="custSel addSld modSld">
      <pc:chgData name="22330野口_群馬" userId="48771daa-43a5-47c9-a548-84d0dafd46c3" providerId="ADAL" clId="{4C1FDFC3-C8BE-4EB9-AB29-D506C265E7D0}" dt="2026-05-23T13:14:06.469" v="1266" actId="20577"/>
      <pc:docMkLst>
        <pc:docMk/>
      </pc:docMkLst>
      <pc:sldChg chg="modSp mod">
        <pc:chgData name="22330野口_群馬" userId="48771daa-43a5-47c9-a548-84d0dafd46c3" providerId="ADAL" clId="{4C1FDFC3-C8BE-4EB9-AB29-D506C265E7D0}" dt="2026-05-23T13:04:59.601" v="87" actId="20577"/>
        <pc:sldMkLst>
          <pc:docMk/>
          <pc:sldMk cId="2028392076" sldId="270"/>
        </pc:sldMkLst>
        <pc:spChg chg="mod">
          <ac:chgData name="22330野口_群馬" userId="48771daa-43a5-47c9-a548-84d0dafd46c3" providerId="ADAL" clId="{4C1FDFC3-C8BE-4EB9-AB29-D506C265E7D0}" dt="2026-05-23T13:04:59.601" v="87" actId="20577"/>
          <ac:spMkLst>
            <pc:docMk/>
            <pc:sldMk cId="2028392076" sldId="270"/>
            <ac:spMk id="3" creationId="{FA6258A3-CD15-7365-DAB3-CD81141C86D5}"/>
          </ac:spMkLst>
        </pc:spChg>
      </pc:sldChg>
      <pc:sldChg chg="modSp mod">
        <pc:chgData name="22330野口_群馬" userId="48771daa-43a5-47c9-a548-84d0dafd46c3" providerId="ADAL" clId="{4C1FDFC3-C8BE-4EB9-AB29-D506C265E7D0}" dt="2026-05-23T13:06:25.133" v="269"/>
        <pc:sldMkLst>
          <pc:docMk/>
          <pc:sldMk cId="200489735" sldId="272"/>
        </pc:sldMkLst>
        <pc:spChg chg="mod">
          <ac:chgData name="22330野口_群馬" userId="48771daa-43a5-47c9-a548-84d0dafd46c3" providerId="ADAL" clId="{4C1FDFC3-C8BE-4EB9-AB29-D506C265E7D0}" dt="2026-05-23T13:06:25.133" v="269"/>
          <ac:spMkLst>
            <pc:docMk/>
            <pc:sldMk cId="200489735" sldId="272"/>
            <ac:spMk id="3" creationId="{C4190ABB-04D9-CCD0-5F5B-2AC01E0E3261}"/>
          </ac:spMkLst>
        </pc:spChg>
      </pc:sldChg>
      <pc:sldChg chg="modSp add mod modNotesTx">
        <pc:chgData name="22330野口_群馬" userId="48771daa-43a5-47c9-a548-84d0dafd46c3" providerId="ADAL" clId="{4C1FDFC3-C8BE-4EB9-AB29-D506C265E7D0}" dt="2026-05-23T13:10:42.634" v="893"/>
        <pc:sldMkLst>
          <pc:docMk/>
          <pc:sldMk cId="2580108064" sldId="273"/>
        </pc:sldMkLst>
        <pc:spChg chg="mod">
          <ac:chgData name="22330野口_群馬" userId="48771daa-43a5-47c9-a548-84d0dafd46c3" providerId="ADAL" clId="{4C1FDFC3-C8BE-4EB9-AB29-D506C265E7D0}" dt="2026-05-23T13:06:39.495" v="289" actId="20577"/>
          <ac:spMkLst>
            <pc:docMk/>
            <pc:sldMk cId="2580108064" sldId="273"/>
            <ac:spMk id="2" creationId="{02B58500-AB98-07E6-471F-38AEC7A7A792}"/>
          </ac:spMkLst>
        </pc:spChg>
        <pc:spChg chg="mod">
          <ac:chgData name="22330野口_群馬" userId="48771daa-43a5-47c9-a548-84d0dafd46c3" providerId="ADAL" clId="{4C1FDFC3-C8BE-4EB9-AB29-D506C265E7D0}" dt="2026-05-23T13:10:42.634" v="893"/>
          <ac:spMkLst>
            <pc:docMk/>
            <pc:sldMk cId="2580108064" sldId="273"/>
            <ac:spMk id="3" creationId="{F099025E-BB68-EF34-D004-2D0A12446355}"/>
          </ac:spMkLst>
        </pc:spChg>
      </pc:sldChg>
      <pc:sldChg chg="modSp add mod modNotesTx">
        <pc:chgData name="22330野口_群馬" userId="48771daa-43a5-47c9-a548-84d0dafd46c3" providerId="ADAL" clId="{4C1FDFC3-C8BE-4EB9-AB29-D506C265E7D0}" dt="2026-05-23T13:14:06.469" v="1266" actId="20577"/>
        <pc:sldMkLst>
          <pc:docMk/>
          <pc:sldMk cId="525525118" sldId="274"/>
        </pc:sldMkLst>
        <pc:spChg chg="mod">
          <ac:chgData name="22330野口_群馬" userId="48771daa-43a5-47c9-a548-84d0dafd46c3" providerId="ADAL" clId="{4C1FDFC3-C8BE-4EB9-AB29-D506C265E7D0}" dt="2026-05-23T13:14:03.939" v="1265"/>
          <ac:spMkLst>
            <pc:docMk/>
            <pc:sldMk cId="525525118" sldId="274"/>
            <ac:spMk id="3" creationId="{A1DF52CD-E277-88F0-C444-DD2E1412505A}"/>
          </ac:spMkLst>
        </pc:spChg>
      </pc:sldChg>
    </pc:docChg>
  </pc:docChgLst>
  <pc:docChgLst>
    <pc:chgData name="22330野口_群馬" userId="48771daa-43a5-47c9-a548-84d0dafd46c3" providerId="ADAL" clId="{6F42E417-2686-47BB-9ED9-8F66B0C53ADE}"/>
    <pc:docChg chg="undo custSel addSld modSld">
      <pc:chgData name="22330野口_群馬" userId="48771daa-43a5-47c9-a548-84d0dafd46c3" providerId="ADAL" clId="{6F42E417-2686-47BB-9ED9-8F66B0C53ADE}" dt="2026-05-21T07:25:04.850" v="4358" actId="113"/>
      <pc:docMkLst>
        <pc:docMk/>
      </pc:docMkLst>
      <pc:sldChg chg="modSp mod">
        <pc:chgData name="22330野口_群馬" userId="48771daa-43a5-47c9-a548-84d0dafd46c3" providerId="ADAL" clId="{6F42E417-2686-47BB-9ED9-8F66B0C53ADE}" dt="2026-05-21T06:32:39.468" v="82"/>
        <pc:sldMkLst>
          <pc:docMk/>
          <pc:sldMk cId="4229654374" sldId="263"/>
        </pc:sldMkLst>
        <pc:spChg chg="mod">
          <ac:chgData name="22330野口_群馬" userId="48771daa-43a5-47c9-a548-84d0dafd46c3" providerId="ADAL" clId="{6F42E417-2686-47BB-9ED9-8F66B0C53ADE}" dt="2026-05-21T06:32:39.468" v="82"/>
          <ac:spMkLst>
            <pc:docMk/>
            <pc:sldMk cId="4229654374" sldId="263"/>
            <ac:spMk id="3" creationId="{1FFFB1CA-77F5-A416-1DA8-50EE18243D2D}"/>
          </ac:spMkLst>
        </pc:spChg>
      </pc:sldChg>
      <pc:sldChg chg="modSp add mod modNotesTx">
        <pc:chgData name="22330野口_群馬" userId="48771daa-43a5-47c9-a548-84d0dafd46c3" providerId="ADAL" clId="{6F42E417-2686-47BB-9ED9-8F66B0C53ADE}" dt="2026-05-21T06:35:44.734" v="532" actId="20577"/>
        <pc:sldMkLst>
          <pc:docMk/>
          <pc:sldMk cId="114332779" sldId="264"/>
        </pc:sldMkLst>
        <pc:spChg chg="mod">
          <ac:chgData name="22330野口_群馬" userId="48771daa-43a5-47c9-a548-84d0dafd46c3" providerId="ADAL" clId="{6F42E417-2686-47BB-9ED9-8F66B0C53ADE}" dt="2026-05-21T06:35:30.477" v="493"/>
          <ac:spMkLst>
            <pc:docMk/>
            <pc:sldMk cId="114332779" sldId="264"/>
            <ac:spMk id="3" creationId="{EFA140DB-0F0C-D04D-C761-4E96E92C1E9D}"/>
          </ac:spMkLst>
        </pc:spChg>
      </pc:sldChg>
      <pc:sldChg chg="addSp modSp add mod modNotesTx">
        <pc:chgData name="22330野口_群馬" userId="48771daa-43a5-47c9-a548-84d0dafd46c3" providerId="ADAL" clId="{6F42E417-2686-47BB-9ED9-8F66B0C53ADE}" dt="2026-05-21T06:47:52.439" v="1177" actId="27636"/>
        <pc:sldMkLst>
          <pc:docMk/>
          <pc:sldMk cId="191805079" sldId="265"/>
        </pc:sldMkLst>
        <pc:spChg chg="mod">
          <ac:chgData name="22330野口_群馬" userId="48771daa-43a5-47c9-a548-84d0dafd46c3" providerId="ADAL" clId="{6F42E417-2686-47BB-9ED9-8F66B0C53ADE}" dt="2026-05-21T06:47:52.439" v="1177" actId="27636"/>
          <ac:spMkLst>
            <pc:docMk/>
            <pc:sldMk cId="191805079" sldId="265"/>
            <ac:spMk id="3" creationId="{FABE4BEE-8EF2-1864-9A40-39AE4C8D1AC6}"/>
          </ac:spMkLst>
        </pc:spChg>
        <pc:picChg chg="add mod">
          <ac:chgData name="22330野口_群馬" userId="48771daa-43a5-47c9-a548-84d0dafd46c3" providerId="ADAL" clId="{6F42E417-2686-47BB-9ED9-8F66B0C53ADE}" dt="2026-05-21T06:44:33.802" v="965" actId="1076"/>
          <ac:picMkLst>
            <pc:docMk/>
            <pc:sldMk cId="191805079" sldId="265"/>
            <ac:picMk id="5" creationId="{6E603F23-90CC-4BC7-2EE3-EE454F03FCF0}"/>
          </ac:picMkLst>
        </pc:picChg>
      </pc:sldChg>
      <pc:sldChg chg="addSp delSp modSp add mod modNotesTx">
        <pc:chgData name="22330野口_群馬" userId="48771daa-43a5-47c9-a548-84d0dafd46c3" providerId="ADAL" clId="{6F42E417-2686-47BB-9ED9-8F66B0C53ADE}" dt="2026-05-21T06:58:26.015" v="1989" actId="20577"/>
        <pc:sldMkLst>
          <pc:docMk/>
          <pc:sldMk cId="641846027" sldId="266"/>
        </pc:sldMkLst>
        <pc:spChg chg="mod">
          <ac:chgData name="22330野口_群馬" userId="48771daa-43a5-47c9-a548-84d0dafd46c3" providerId="ADAL" clId="{6F42E417-2686-47BB-9ED9-8F66B0C53ADE}" dt="2026-05-21T06:57:55.220" v="1896" actId="27636"/>
          <ac:spMkLst>
            <pc:docMk/>
            <pc:sldMk cId="641846027" sldId="266"/>
            <ac:spMk id="3" creationId="{6B92E235-D0A3-B8D3-1BF8-41B1E890A651}"/>
          </ac:spMkLst>
        </pc:spChg>
        <pc:picChg chg="add mod">
          <ac:chgData name="22330野口_群馬" userId="48771daa-43a5-47c9-a548-84d0dafd46c3" providerId="ADAL" clId="{6F42E417-2686-47BB-9ED9-8F66B0C53ADE}" dt="2026-05-21T06:52:36.063" v="1201" actId="14100"/>
          <ac:picMkLst>
            <pc:docMk/>
            <pc:sldMk cId="641846027" sldId="266"/>
            <ac:picMk id="6" creationId="{F5E6847C-796F-7A75-8D81-D296A0D48635}"/>
          </ac:picMkLst>
        </pc:picChg>
      </pc:sldChg>
      <pc:sldChg chg="delSp modSp add mod modNotesTx">
        <pc:chgData name="22330野口_群馬" userId="48771daa-43a5-47c9-a548-84d0dafd46c3" providerId="ADAL" clId="{6F42E417-2686-47BB-9ED9-8F66B0C53ADE}" dt="2026-05-21T07:01:44.734" v="2301" actId="20577"/>
        <pc:sldMkLst>
          <pc:docMk/>
          <pc:sldMk cId="289681602" sldId="267"/>
        </pc:sldMkLst>
        <pc:spChg chg="mod">
          <ac:chgData name="22330野口_群馬" userId="48771daa-43a5-47c9-a548-84d0dafd46c3" providerId="ADAL" clId="{6F42E417-2686-47BB-9ED9-8F66B0C53ADE}" dt="2026-05-21T06:58:47.309" v="2021"/>
          <ac:spMkLst>
            <pc:docMk/>
            <pc:sldMk cId="289681602" sldId="267"/>
            <ac:spMk id="2" creationId="{6B0AFB78-6321-62C2-AF0F-2BF875A6D498}"/>
          </ac:spMkLst>
        </pc:spChg>
        <pc:spChg chg="mod">
          <ac:chgData name="22330野口_群馬" userId="48771daa-43a5-47c9-a548-84d0dafd46c3" providerId="ADAL" clId="{6F42E417-2686-47BB-9ED9-8F66B0C53ADE}" dt="2026-05-21T07:01:15.616" v="2220" actId="20577"/>
          <ac:spMkLst>
            <pc:docMk/>
            <pc:sldMk cId="289681602" sldId="267"/>
            <ac:spMk id="3" creationId="{46BDE6F5-9BAD-7DA7-A974-B653950CCF69}"/>
          </ac:spMkLst>
        </pc:spChg>
      </pc:sldChg>
      <pc:sldChg chg="modSp add mod modNotesTx">
        <pc:chgData name="22330野口_群馬" userId="48771daa-43a5-47c9-a548-84d0dafd46c3" providerId="ADAL" clId="{6F42E417-2686-47BB-9ED9-8F66B0C53ADE}" dt="2026-05-21T07:12:45.295" v="2963" actId="20577"/>
        <pc:sldMkLst>
          <pc:docMk/>
          <pc:sldMk cId="2548873342" sldId="268"/>
        </pc:sldMkLst>
        <pc:spChg chg="mod">
          <ac:chgData name="22330野口_群馬" userId="48771daa-43a5-47c9-a548-84d0dafd46c3" providerId="ADAL" clId="{6F42E417-2686-47BB-9ED9-8F66B0C53ADE}" dt="2026-05-21T07:01:59.694" v="2316"/>
          <ac:spMkLst>
            <pc:docMk/>
            <pc:sldMk cId="2548873342" sldId="268"/>
            <ac:spMk id="2" creationId="{102EE77E-5301-3C02-8D9D-04E073FBD665}"/>
          </ac:spMkLst>
        </pc:spChg>
        <pc:spChg chg="mod">
          <ac:chgData name="22330野口_群馬" userId="48771daa-43a5-47c9-a548-84d0dafd46c3" providerId="ADAL" clId="{6F42E417-2686-47BB-9ED9-8F66B0C53ADE}" dt="2026-05-21T07:12:09.085" v="2884"/>
          <ac:spMkLst>
            <pc:docMk/>
            <pc:sldMk cId="2548873342" sldId="268"/>
            <ac:spMk id="3" creationId="{DF374C77-F1A2-7406-63EB-6B355D3B8CEB}"/>
          </ac:spMkLst>
        </pc:spChg>
      </pc:sldChg>
      <pc:sldChg chg="modSp add mod modNotesTx">
        <pc:chgData name="22330野口_群馬" userId="48771daa-43a5-47c9-a548-84d0dafd46c3" providerId="ADAL" clId="{6F42E417-2686-47BB-9ED9-8F66B0C53ADE}" dt="2026-05-21T07:17:53.213" v="3524" actId="20577"/>
        <pc:sldMkLst>
          <pc:docMk/>
          <pc:sldMk cId="318095749" sldId="269"/>
        </pc:sldMkLst>
        <pc:spChg chg="mod">
          <ac:chgData name="22330野口_群馬" userId="48771daa-43a5-47c9-a548-84d0dafd46c3" providerId="ADAL" clId="{6F42E417-2686-47BB-9ED9-8F66B0C53ADE}" dt="2026-05-21T07:13:30.541" v="3045"/>
          <ac:spMkLst>
            <pc:docMk/>
            <pc:sldMk cId="318095749" sldId="269"/>
            <ac:spMk id="2" creationId="{8A47C392-9D76-AD32-0655-D1C1AA6FDCD4}"/>
          </ac:spMkLst>
        </pc:spChg>
        <pc:spChg chg="mod">
          <ac:chgData name="22330野口_群馬" userId="48771daa-43a5-47c9-a548-84d0dafd46c3" providerId="ADAL" clId="{6F42E417-2686-47BB-9ED9-8F66B0C53ADE}" dt="2026-05-21T07:17:53.213" v="3524" actId="20577"/>
          <ac:spMkLst>
            <pc:docMk/>
            <pc:sldMk cId="318095749" sldId="269"/>
            <ac:spMk id="3" creationId="{D483CE32-A326-588A-9025-5A84344A63A4}"/>
          </ac:spMkLst>
        </pc:spChg>
      </pc:sldChg>
      <pc:sldChg chg="modSp add mod modNotesTx">
        <pc:chgData name="22330野口_群馬" userId="48771daa-43a5-47c9-a548-84d0dafd46c3" providerId="ADAL" clId="{6F42E417-2686-47BB-9ED9-8F66B0C53ADE}" dt="2026-05-21T07:22:59.773" v="4106" actId="20577"/>
        <pc:sldMkLst>
          <pc:docMk/>
          <pc:sldMk cId="2028392076" sldId="270"/>
        </pc:sldMkLst>
        <pc:spChg chg="mod">
          <ac:chgData name="22330野口_群馬" userId="48771daa-43a5-47c9-a548-84d0dafd46c3" providerId="ADAL" clId="{6F42E417-2686-47BB-9ED9-8F66B0C53ADE}" dt="2026-05-21T07:21:43.805" v="3941"/>
          <ac:spMkLst>
            <pc:docMk/>
            <pc:sldMk cId="2028392076" sldId="270"/>
            <ac:spMk id="3" creationId="{FA6258A3-CD15-7365-DAB3-CD81141C86D5}"/>
          </ac:spMkLst>
        </pc:spChg>
      </pc:sldChg>
      <pc:sldChg chg="modSp add mod">
        <pc:chgData name="22330野口_群馬" userId="48771daa-43a5-47c9-a548-84d0dafd46c3" providerId="ADAL" clId="{6F42E417-2686-47BB-9ED9-8F66B0C53ADE}" dt="2026-05-21T07:24:37.389" v="4347"/>
        <pc:sldMkLst>
          <pc:docMk/>
          <pc:sldMk cId="2139799795" sldId="271"/>
        </pc:sldMkLst>
        <pc:spChg chg="mod">
          <ac:chgData name="22330野口_群馬" userId="48771daa-43a5-47c9-a548-84d0dafd46c3" providerId="ADAL" clId="{6F42E417-2686-47BB-9ED9-8F66B0C53ADE}" dt="2026-05-21T07:24:37.389" v="4347"/>
          <ac:spMkLst>
            <pc:docMk/>
            <pc:sldMk cId="2139799795" sldId="271"/>
            <ac:spMk id="3" creationId="{AEA6DF3A-7723-2164-70B8-278BAB8D3C69}"/>
          </ac:spMkLst>
        </pc:spChg>
      </pc:sldChg>
      <pc:sldChg chg="modSp add mod">
        <pc:chgData name="22330野口_群馬" userId="48771daa-43a5-47c9-a548-84d0dafd46c3" providerId="ADAL" clId="{6F42E417-2686-47BB-9ED9-8F66B0C53ADE}" dt="2026-05-21T07:25:04.850" v="4358" actId="113"/>
        <pc:sldMkLst>
          <pc:docMk/>
          <pc:sldMk cId="200489735" sldId="272"/>
        </pc:sldMkLst>
        <pc:spChg chg="mod">
          <ac:chgData name="22330野口_群馬" userId="48771daa-43a5-47c9-a548-84d0dafd46c3" providerId="ADAL" clId="{6F42E417-2686-47BB-9ED9-8F66B0C53ADE}" dt="2026-05-21T07:25:04.850" v="4358" actId="113"/>
          <ac:spMkLst>
            <pc:docMk/>
            <pc:sldMk cId="200489735" sldId="272"/>
            <ac:spMk id="3" creationId="{C4190ABB-04D9-CCD0-5F5B-2AC01E0E3261}"/>
          </ac:spMkLst>
        </pc:spChg>
      </pc:sldChg>
    </pc:docChg>
  </pc:docChgLst>
  <pc:docChgLst>
    <pc:chgData name="22338三井_群馬" userId="5fc03fb3-5e24-40d2-a523-2b935466a749" providerId="ADAL" clId="{753395DC-91C2-4B6D-B473-EDF5D48FE200}"/>
    <pc:docChg chg="modSld">
      <pc:chgData name="22338三井_群馬" userId="5fc03fb3-5e24-40d2-a523-2b935466a749" providerId="ADAL" clId="{753395DC-91C2-4B6D-B473-EDF5D48FE200}" dt="2026-05-26T04:31:58.042" v="19" actId="20577"/>
      <pc:docMkLst>
        <pc:docMk/>
      </pc:docMkLst>
      <pc:sldChg chg="modSp mod">
        <pc:chgData name="22338三井_群馬" userId="5fc03fb3-5e24-40d2-a523-2b935466a749" providerId="ADAL" clId="{753395DC-91C2-4B6D-B473-EDF5D48FE200}" dt="2026-05-26T04:31:58.042" v="19" actId="20577"/>
        <pc:sldMkLst>
          <pc:docMk/>
          <pc:sldMk cId="2548873342" sldId="268"/>
        </pc:sldMkLst>
        <pc:spChg chg="mod">
          <ac:chgData name="22338三井_群馬" userId="5fc03fb3-5e24-40d2-a523-2b935466a749" providerId="ADAL" clId="{753395DC-91C2-4B6D-B473-EDF5D48FE200}" dt="2026-05-26T04:31:58.042" v="19" actId="20577"/>
          <ac:spMkLst>
            <pc:docMk/>
            <pc:sldMk cId="2548873342" sldId="268"/>
            <ac:spMk id="3" creationId="{DF374C77-F1A2-7406-63EB-6B355D3B8C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8C95C-A2B2-4148-96F0-8C83EC4ABBF9}"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9036C-31E3-4363-9B73-E3DB2675607E}" type="slidenum">
              <a:rPr kumimoji="1" lang="ja-JP" altLang="en-US" smtClean="0"/>
              <a:t>‹#›</a:t>
            </a:fld>
            <a:endParaRPr kumimoji="1" lang="ja-JP" altLang="en-US"/>
          </a:p>
        </p:txBody>
      </p:sp>
    </p:spTree>
    <p:extLst>
      <p:ext uri="{BB962C8B-B14F-4D97-AF65-F5344CB8AC3E}">
        <p14:creationId xmlns:p14="http://schemas.microsoft.com/office/powerpoint/2010/main" val="4203729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この節では，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ー音楽の情報処理にはどのようなものがあるか</a:t>
            </a:r>
            <a:br>
              <a:rPr kumimoji="1" lang="en-US" altLang="ja-JP" dirty="0"/>
            </a:br>
            <a:r>
              <a:rPr kumimoji="1" lang="ja-JP" altLang="en-US" dirty="0"/>
              <a:t>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ー音の処理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を中心に紹介する</a:t>
            </a:r>
          </a:p>
        </p:txBody>
      </p:sp>
      <p:sp>
        <p:nvSpPr>
          <p:cNvPr id="4" name="スライド番号プレースホルダー 3"/>
          <p:cNvSpPr>
            <a:spLocks noGrp="1"/>
          </p:cNvSpPr>
          <p:nvPr>
            <p:ph type="sldNum" sz="quarter" idx="5"/>
          </p:nvPr>
        </p:nvSpPr>
        <p:spPr/>
        <p:txBody>
          <a:bodyPr/>
          <a:lstStyle/>
          <a:p>
            <a:fld id="{BF79036C-31E3-4363-9B73-E3DB2675607E}" type="slidenum">
              <a:rPr kumimoji="1" lang="ja-JP" altLang="en-US" smtClean="0"/>
              <a:t>2</a:t>
            </a:fld>
            <a:endParaRPr kumimoji="1" lang="ja-JP" altLang="en-US"/>
          </a:p>
        </p:txBody>
      </p:sp>
    </p:spTree>
    <p:extLst>
      <p:ext uri="{BB962C8B-B14F-4D97-AF65-F5344CB8AC3E}">
        <p14:creationId xmlns:p14="http://schemas.microsoft.com/office/powerpoint/2010/main" val="238298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D8BC5-473B-B32B-B8FD-FB83A4BCAE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678771-86F0-2C43-2280-E7A262C26B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C16131-4F78-4A28-224F-3579DDC85222}"/>
              </a:ext>
            </a:extLst>
          </p:cNvPr>
          <p:cNvSpPr>
            <a:spLocks noGrp="1"/>
          </p:cNvSpPr>
          <p:nvPr>
            <p:ph type="body" idx="1"/>
          </p:nvPr>
        </p:nvSpPr>
        <p:spPr/>
        <p:txBody>
          <a:bodyPr/>
          <a:lstStyle/>
          <a:p>
            <a:pPr marL="0" indent="0">
              <a:buNone/>
            </a:pPr>
            <a:r>
              <a:rPr kumimoji="1" lang="ja-JP" altLang="en-US" sz="1200" dirty="0">
                <a:latin typeface="游ゴシック" panose="020B0400000000000000" pitchFamily="50" charset="-128"/>
                <a:ea typeface="+mn-ea"/>
              </a:rPr>
              <a:t>図：３つのピアノ音と，それを同時に鳴らしたときの和音それぞれの周波数スペクトル</a:t>
            </a:r>
            <a:endParaRPr kumimoji="1" lang="en-US" altLang="ja-JP" sz="1200" dirty="0">
              <a:latin typeface="游ゴシック" panose="020B0400000000000000" pitchFamily="50" charset="-128"/>
              <a:ea typeface="+mn-ea"/>
            </a:endParaRPr>
          </a:p>
          <a:p>
            <a:pPr marL="0" indent="0">
              <a:buNone/>
            </a:pP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和音としてなっている音の数と，単音の調波構造が既知であれば，</a:t>
            </a: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それらを重ね合わせたときに観測音と最も近くなる組み合わせを探せばいいけど，</a:t>
            </a: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これを実用的な時間で行うには工夫が必要</a:t>
            </a:r>
            <a:endParaRPr kumimoji="1" lang="en-US" altLang="ja-JP" sz="1200" dirty="0">
              <a:latin typeface="游ゴシック" panose="020B0400000000000000" pitchFamily="50" charset="-128"/>
              <a:ea typeface="+mn-ea"/>
            </a:endParaRPr>
          </a:p>
          <a:p>
            <a:pPr marL="0" indent="0">
              <a:buNone/>
            </a:pP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そのために，ハーモニッククラスタリングがつかわれる．</a:t>
            </a:r>
            <a:endParaRPr kumimoji="1" lang="en-US" altLang="ja-JP" sz="1200" dirty="0">
              <a:latin typeface="游ゴシック" panose="020B0400000000000000" pitchFamily="50" charset="-128"/>
              <a:ea typeface="+mn-ea"/>
            </a:endParaRPr>
          </a:p>
          <a:p>
            <a:pPr marL="0" indent="0">
              <a:buNone/>
            </a:pP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複雑な音＝調波構造が異なる複数の楽器や，ドラム音など調波構造を持たない音</a:t>
            </a: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8E122070-BA15-9972-FEB2-CE1E85354B22}"/>
              </a:ext>
            </a:extLst>
          </p:cNvPr>
          <p:cNvSpPr>
            <a:spLocks noGrp="1"/>
          </p:cNvSpPr>
          <p:nvPr>
            <p:ph type="sldNum" sz="quarter" idx="5"/>
          </p:nvPr>
        </p:nvSpPr>
        <p:spPr/>
        <p:txBody>
          <a:bodyPr/>
          <a:lstStyle/>
          <a:p>
            <a:fld id="{BF79036C-31E3-4363-9B73-E3DB2675607E}" type="slidenum">
              <a:rPr kumimoji="1" lang="ja-JP" altLang="en-US" smtClean="0"/>
              <a:t>11</a:t>
            </a:fld>
            <a:endParaRPr kumimoji="1" lang="ja-JP" altLang="en-US"/>
          </a:p>
        </p:txBody>
      </p:sp>
    </p:spTree>
    <p:extLst>
      <p:ext uri="{BB962C8B-B14F-4D97-AF65-F5344CB8AC3E}">
        <p14:creationId xmlns:p14="http://schemas.microsoft.com/office/powerpoint/2010/main" val="105093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FFA7B-03F3-83D4-4339-ADB3C7A9B1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E3271B-F4E6-F99A-A82E-42EA6A3210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DE761F-C42C-300C-920D-D388EC850579}"/>
              </a:ext>
            </a:extLst>
          </p:cNvPr>
          <p:cNvSpPr>
            <a:spLocks noGrp="1"/>
          </p:cNvSpPr>
          <p:nvPr>
            <p:ph type="body" idx="1"/>
          </p:nvPr>
        </p:nvSpPr>
        <p:spPr/>
        <p:txBody>
          <a:bodyPr/>
          <a:lstStyle/>
          <a:p>
            <a:pPr marL="0" indent="0">
              <a:buNone/>
            </a:pPr>
            <a:r>
              <a:rPr kumimoji="1" lang="ja-JP" altLang="en-US" sz="1200" dirty="0">
                <a:latin typeface="游ゴシック" panose="020B0400000000000000" pitchFamily="50" charset="-128"/>
                <a:ea typeface="+mn-ea"/>
              </a:rPr>
              <a:t>現在では，ーーーを通じて，音楽とディジタル処理は極めて深い関係となっています</a:t>
            </a: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5B290A5C-1B2A-3E3B-5115-19EA4383E130}"/>
              </a:ext>
            </a:extLst>
          </p:cNvPr>
          <p:cNvSpPr>
            <a:spLocks noGrp="1"/>
          </p:cNvSpPr>
          <p:nvPr>
            <p:ph type="sldNum" sz="quarter" idx="5"/>
          </p:nvPr>
        </p:nvSpPr>
        <p:spPr/>
        <p:txBody>
          <a:bodyPr/>
          <a:lstStyle/>
          <a:p>
            <a:fld id="{BF79036C-31E3-4363-9B73-E3DB2675607E}" type="slidenum">
              <a:rPr kumimoji="1" lang="ja-JP" altLang="en-US" smtClean="0"/>
              <a:t>12</a:t>
            </a:fld>
            <a:endParaRPr kumimoji="1" lang="ja-JP" altLang="en-US"/>
          </a:p>
        </p:txBody>
      </p:sp>
    </p:spTree>
    <p:extLst>
      <p:ext uri="{BB962C8B-B14F-4D97-AF65-F5344CB8AC3E}">
        <p14:creationId xmlns:p14="http://schemas.microsoft.com/office/powerpoint/2010/main" val="269076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ED486-3F0C-107E-CB51-0141EE0FAD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07BF33-FC22-2EB7-ABC2-C1267722E5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58FF3E-DF27-8023-CD7C-D0009857D1AB}"/>
              </a:ext>
            </a:extLst>
          </p:cNvPr>
          <p:cNvSpPr>
            <a:spLocks noGrp="1"/>
          </p:cNvSpPr>
          <p:nvPr>
            <p:ph type="body" idx="1"/>
          </p:nvPr>
        </p:nvSpPr>
        <p:spPr/>
        <p:txBody>
          <a:bodyPr/>
          <a:lstStyle/>
          <a:p>
            <a:pPr marL="0" indent="0">
              <a:buNone/>
            </a:pPr>
            <a:r>
              <a:rPr kumimoji="1" lang="ja-JP" altLang="en-US" sz="1200" dirty="0">
                <a:latin typeface="游ゴシック" panose="020B0400000000000000" pitchFamily="50" charset="-128"/>
                <a:ea typeface="+mn-ea"/>
              </a:rPr>
              <a:t>比ー＞最も大きい振幅と，０でない最も小さい振幅の比</a:t>
            </a: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F0AF6967-347A-4301-DE7A-EC72F4577D10}"/>
              </a:ext>
            </a:extLst>
          </p:cNvPr>
          <p:cNvSpPr>
            <a:spLocks noGrp="1"/>
          </p:cNvSpPr>
          <p:nvPr>
            <p:ph type="sldNum" sz="quarter" idx="5"/>
          </p:nvPr>
        </p:nvSpPr>
        <p:spPr/>
        <p:txBody>
          <a:bodyPr/>
          <a:lstStyle/>
          <a:p>
            <a:fld id="{BF79036C-31E3-4363-9B73-E3DB2675607E}" type="slidenum">
              <a:rPr kumimoji="1" lang="ja-JP" altLang="en-US" smtClean="0"/>
              <a:t>13</a:t>
            </a:fld>
            <a:endParaRPr kumimoji="1" lang="ja-JP" altLang="en-US"/>
          </a:p>
        </p:txBody>
      </p:sp>
    </p:spTree>
    <p:extLst>
      <p:ext uri="{BB962C8B-B14F-4D97-AF65-F5344CB8AC3E}">
        <p14:creationId xmlns:p14="http://schemas.microsoft.com/office/powerpoint/2010/main" val="420798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9140-1FFF-E064-BC08-6D87E801C8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B2E7EC-1CA1-4949-01A0-3178D4C655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2E7874-F700-A5E7-5507-C0DCA44DC386}"/>
              </a:ext>
            </a:extLst>
          </p:cNvPr>
          <p:cNvSpPr>
            <a:spLocks noGrp="1"/>
          </p:cNvSpPr>
          <p:nvPr>
            <p:ph type="body" idx="1"/>
          </p:nvPr>
        </p:nvSpPr>
        <p:spPr/>
        <p:txBody>
          <a:bodyPr/>
          <a:lstStyle/>
          <a:p>
            <a:pPr marL="0" indent="0">
              <a:buNone/>
            </a:pPr>
            <a:r>
              <a:rPr kumimoji="1" lang="ja-JP" altLang="en-US" sz="1200" dirty="0">
                <a:latin typeface="游ゴシック" panose="020B0400000000000000" pitchFamily="50" charset="-128"/>
                <a:ea typeface="+mn-ea"/>
              </a:rPr>
              <a:t>必要な速度＝ビットレート</a:t>
            </a: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３分の曲を</a:t>
            </a:r>
            <a:r>
              <a:rPr kumimoji="1" lang="en-US" altLang="ja-JP" sz="1200" dirty="0">
                <a:latin typeface="游ゴシック" panose="020B0400000000000000" pitchFamily="50" charset="-128"/>
                <a:ea typeface="+mn-ea"/>
              </a:rPr>
              <a:t>CD</a:t>
            </a:r>
            <a:r>
              <a:rPr kumimoji="1" lang="ja-JP" altLang="en-US" sz="1200" dirty="0">
                <a:latin typeface="游ゴシック" panose="020B0400000000000000" pitchFamily="50" charset="-128"/>
                <a:ea typeface="+mn-ea"/>
              </a:rPr>
              <a:t>の形式で符号化すると，</a:t>
            </a:r>
            <a:endParaRPr kumimoji="1" lang="en-US" altLang="ja-JP" sz="1200" dirty="0">
              <a:latin typeface="游ゴシック" panose="020B0400000000000000" pitchFamily="50" charset="-128"/>
              <a:ea typeface="+mn-ea"/>
            </a:endParaRPr>
          </a:p>
          <a:p>
            <a:pPr marL="0" indent="0">
              <a:buNone/>
            </a:pP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３０メガバイトは大きすぎるので減らしたい</a:t>
            </a:r>
            <a:endParaRPr kumimoji="1" lang="en-US" altLang="ja-JP" sz="1200" dirty="0">
              <a:latin typeface="游ゴシック" panose="020B0400000000000000" pitchFamily="50" charset="-128"/>
              <a:ea typeface="+mn-ea"/>
            </a:endParaRPr>
          </a:p>
          <a:p>
            <a:pPr marL="0" indent="0">
              <a:buNone/>
            </a:pP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214024B7-856B-305A-C2EE-2B3343C36062}"/>
              </a:ext>
            </a:extLst>
          </p:cNvPr>
          <p:cNvSpPr>
            <a:spLocks noGrp="1"/>
          </p:cNvSpPr>
          <p:nvPr>
            <p:ph type="sldNum" sz="quarter" idx="5"/>
          </p:nvPr>
        </p:nvSpPr>
        <p:spPr/>
        <p:txBody>
          <a:bodyPr/>
          <a:lstStyle/>
          <a:p>
            <a:fld id="{BF79036C-31E3-4363-9B73-E3DB2675607E}" type="slidenum">
              <a:rPr kumimoji="1" lang="ja-JP" altLang="en-US" smtClean="0"/>
              <a:t>14</a:t>
            </a:fld>
            <a:endParaRPr kumimoji="1" lang="ja-JP" altLang="en-US"/>
          </a:p>
        </p:txBody>
      </p:sp>
    </p:spTree>
    <p:extLst>
      <p:ext uri="{BB962C8B-B14F-4D97-AF65-F5344CB8AC3E}">
        <p14:creationId xmlns:p14="http://schemas.microsoft.com/office/powerpoint/2010/main" val="42011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F5FA2-C2B2-6D56-62AE-39B1BADA39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572244-6836-A111-6310-7360000E13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E1CB8F-946E-44FD-1BB7-70F1644968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mn-ea"/>
              </a:rPr>
              <a:t>大きい周波数成分の近くにある小さい音</a:t>
            </a:r>
            <a:endParaRPr kumimoji="1" lang="en-US" altLang="ja-JP" sz="1200" dirty="0">
              <a:latin typeface="游ゴシック" panose="020B0400000000000000" pitchFamily="50" charset="-128"/>
              <a:ea typeface="+mn-ea"/>
            </a:endParaRPr>
          </a:p>
          <a:p>
            <a:pPr marL="0" indent="0">
              <a:buNone/>
            </a:pPr>
            <a:r>
              <a:rPr kumimoji="1" lang="en-US" altLang="ja-JP" sz="1200" dirty="0">
                <a:latin typeface="游ゴシック" panose="020B0400000000000000" pitchFamily="50" charset="-128"/>
                <a:ea typeface="+mn-ea"/>
              </a:rPr>
              <a:t>=</a:t>
            </a:r>
            <a:r>
              <a:rPr kumimoji="1" lang="ja-JP" altLang="en-US" sz="1200" dirty="0">
                <a:latin typeface="游ゴシック" panose="020B0400000000000000" pitchFamily="50" charset="-128"/>
                <a:ea typeface="+mn-ea"/>
              </a:rPr>
              <a:t>マスキング</a:t>
            </a: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D91EA792-C3EA-B5FA-A5CE-A7E2FA480C1B}"/>
              </a:ext>
            </a:extLst>
          </p:cNvPr>
          <p:cNvSpPr>
            <a:spLocks noGrp="1"/>
          </p:cNvSpPr>
          <p:nvPr>
            <p:ph type="sldNum" sz="quarter" idx="5"/>
          </p:nvPr>
        </p:nvSpPr>
        <p:spPr/>
        <p:txBody>
          <a:bodyPr/>
          <a:lstStyle/>
          <a:p>
            <a:fld id="{BF79036C-31E3-4363-9B73-E3DB2675607E}" type="slidenum">
              <a:rPr kumimoji="1" lang="ja-JP" altLang="en-US" smtClean="0"/>
              <a:t>15</a:t>
            </a:fld>
            <a:endParaRPr kumimoji="1" lang="ja-JP" altLang="en-US"/>
          </a:p>
        </p:txBody>
      </p:sp>
    </p:spTree>
    <p:extLst>
      <p:ext uri="{BB962C8B-B14F-4D97-AF65-F5344CB8AC3E}">
        <p14:creationId xmlns:p14="http://schemas.microsoft.com/office/powerpoint/2010/main" val="54647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EE7D-55B5-BD88-6595-053F33DC0B7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871472-D720-1B19-6198-DF51121317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94BF384-1077-63C5-97B3-A823E8CFDFDE}"/>
              </a:ext>
            </a:extLst>
          </p:cNvPr>
          <p:cNvSpPr>
            <a:spLocks noGrp="1"/>
          </p:cNvSpPr>
          <p:nvPr>
            <p:ph type="body" idx="1"/>
          </p:nvPr>
        </p:nvSpPr>
        <p:spPr/>
        <p:txBody>
          <a:bodyPr/>
          <a:lstStyle/>
          <a:p>
            <a:pPr marL="0" indent="0">
              <a:buNone/>
            </a:pP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A82321BB-9524-4910-56B4-4110FA78AA6E}"/>
              </a:ext>
            </a:extLst>
          </p:cNvPr>
          <p:cNvSpPr>
            <a:spLocks noGrp="1"/>
          </p:cNvSpPr>
          <p:nvPr>
            <p:ph type="sldNum" sz="quarter" idx="5"/>
          </p:nvPr>
        </p:nvSpPr>
        <p:spPr/>
        <p:txBody>
          <a:bodyPr/>
          <a:lstStyle/>
          <a:p>
            <a:fld id="{BF79036C-31E3-4363-9B73-E3DB2675607E}" type="slidenum">
              <a:rPr kumimoji="1" lang="ja-JP" altLang="en-US" smtClean="0"/>
              <a:t>16</a:t>
            </a:fld>
            <a:endParaRPr kumimoji="1" lang="ja-JP" altLang="en-US"/>
          </a:p>
        </p:txBody>
      </p:sp>
    </p:spTree>
    <p:extLst>
      <p:ext uri="{BB962C8B-B14F-4D97-AF65-F5344CB8AC3E}">
        <p14:creationId xmlns:p14="http://schemas.microsoft.com/office/powerpoint/2010/main" val="415331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1C49-DBAC-7D4C-7922-02AA19AD2D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431F58-C115-68DC-E90B-267C2ED3D0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C6E237-1631-7CAD-FC08-F9C8A1431117}"/>
              </a:ext>
            </a:extLst>
          </p:cNvPr>
          <p:cNvSpPr>
            <a:spLocks noGrp="1"/>
          </p:cNvSpPr>
          <p:nvPr>
            <p:ph type="body" idx="1"/>
          </p:nvPr>
        </p:nvSpPr>
        <p:spPr/>
        <p:txBody>
          <a:bodyPr/>
          <a:lstStyle/>
          <a:p>
            <a:pPr marL="0" indent="0">
              <a:buNone/>
            </a:pP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5D578B5A-1D45-29B2-4D7B-454E514CD304}"/>
              </a:ext>
            </a:extLst>
          </p:cNvPr>
          <p:cNvSpPr>
            <a:spLocks noGrp="1"/>
          </p:cNvSpPr>
          <p:nvPr>
            <p:ph type="sldNum" sz="quarter" idx="5"/>
          </p:nvPr>
        </p:nvSpPr>
        <p:spPr/>
        <p:txBody>
          <a:bodyPr/>
          <a:lstStyle/>
          <a:p>
            <a:fld id="{BF79036C-31E3-4363-9B73-E3DB2675607E}" type="slidenum">
              <a:rPr kumimoji="1" lang="ja-JP" altLang="en-US" smtClean="0"/>
              <a:t>17</a:t>
            </a:fld>
            <a:endParaRPr kumimoji="1" lang="ja-JP" altLang="en-US"/>
          </a:p>
        </p:txBody>
      </p:sp>
    </p:spTree>
    <p:extLst>
      <p:ext uri="{BB962C8B-B14F-4D97-AF65-F5344CB8AC3E}">
        <p14:creationId xmlns:p14="http://schemas.microsoft.com/office/powerpoint/2010/main" val="3290753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D49F-C185-B79F-76FF-B9BEC5417A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2D6B6F-0B8C-71DB-2CE9-EA82C3A69A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D0A45E2-0DF8-93CD-974B-2E0D8CE8D51D}"/>
              </a:ext>
            </a:extLst>
          </p:cNvPr>
          <p:cNvSpPr>
            <a:spLocks noGrp="1"/>
          </p:cNvSpPr>
          <p:nvPr>
            <p:ph type="body" idx="1"/>
          </p:nvPr>
        </p:nvSpPr>
        <p:spPr/>
        <p:txBody>
          <a:bodyPr/>
          <a:lstStyle/>
          <a:p>
            <a:pPr marL="0" indent="0">
              <a:buNone/>
            </a:pPr>
            <a:r>
              <a:rPr kumimoji="1" lang="ja-JP" altLang="en-US" sz="1200" dirty="0">
                <a:latin typeface="游ゴシック" panose="020B0400000000000000" pitchFamily="50" charset="-128"/>
                <a:ea typeface="+mn-ea"/>
              </a:rPr>
              <a:t>デルタシグマ変調では，人間に聞こえる周波数領域の品質を上げて，その分の誤差を人間に聞こえない周波数領域に集めることができる．</a:t>
            </a: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そのため，可聴周波数領域では</a:t>
            </a:r>
            <a:r>
              <a:rPr kumimoji="1" lang="en-US" altLang="ja-JP" sz="1200" dirty="0">
                <a:latin typeface="游ゴシック" panose="020B0400000000000000" pitchFamily="50" charset="-128"/>
                <a:ea typeface="+mn-ea"/>
              </a:rPr>
              <a:t>CD</a:t>
            </a:r>
            <a:r>
              <a:rPr kumimoji="1" lang="ja-JP" altLang="en-US" sz="1200" dirty="0">
                <a:latin typeface="游ゴシック" panose="020B0400000000000000" pitchFamily="50" charset="-128"/>
                <a:ea typeface="+mn-ea"/>
              </a:rPr>
              <a:t>の音の量子化ビット数</a:t>
            </a:r>
            <a:r>
              <a:rPr kumimoji="1" lang="en-US" altLang="ja-JP" sz="1200" dirty="0">
                <a:latin typeface="游ゴシック" panose="020B0400000000000000" pitchFamily="50" charset="-128"/>
                <a:ea typeface="+mn-ea"/>
              </a:rPr>
              <a:t>16</a:t>
            </a:r>
            <a:r>
              <a:rPr kumimoji="1" lang="ja-JP" altLang="en-US" sz="1200" dirty="0">
                <a:latin typeface="游ゴシック" panose="020B0400000000000000" pitchFamily="50" charset="-128"/>
                <a:ea typeface="+mn-ea"/>
              </a:rPr>
              <a:t>ビットよりも高品質な音の記録・再生が可能となる</a:t>
            </a: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867E5D53-811A-A095-148C-D7EFFE8D5804}"/>
              </a:ext>
            </a:extLst>
          </p:cNvPr>
          <p:cNvSpPr>
            <a:spLocks noGrp="1"/>
          </p:cNvSpPr>
          <p:nvPr>
            <p:ph type="sldNum" sz="quarter" idx="5"/>
          </p:nvPr>
        </p:nvSpPr>
        <p:spPr/>
        <p:txBody>
          <a:bodyPr/>
          <a:lstStyle/>
          <a:p>
            <a:fld id="{BF79036C-31E3-4363-9B73-E3DB2675607E}" type="slidenum">
              <a:rPr kumimoji="1" lang="ja-JP" altLang="en-US" smtClean="0"/>
              <a:t>18</a:t>
            </a:fld>
            <a:endParaRPr kumimoji="1" lang="ja-JP" altLang="en-US"/>
          </a:p>
        </p:txBody>
      </p:sp>
    </p:spTree>
    <p:extLst>
      <p:ext uri="{BB962C8B-B14F-4D97-AF65-F5344CB8AC3E}">
        <p14:creationId xmlns:p14="http://schemas.microsoft.com/office/powerpoint/2010/main" val="93445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AD5B0-36DB-19E4-521D-11FA37EAD4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E04E4B-E58D-A0F6-4BEF-CD3125A152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1B5013-AE55-274D-F27B-B6DE73B9C484}"/>
              </a:ext>
            </a:extLst>
          </p:cNvPr>
          <p:cNvSpPr>
            <a:spLocks noGrp="1"/>
          </p:cNvSpPr>
          <p:nvPr>
            <p:ph type="body" idx="1"/>
          </p:nvPr>
        </p:nvSpPr>
        <p:spPr/>
        <p:txBody>
          <a:bodyPr/>
          <a:lstStyle/>
          <a:p>
            <a:pPr marL="0" indent="0">
              <a:buNone/>
            </a:pP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41C94F7A-6FB0-CE6A-832E-F22ED4C240BD}"/>
              </a:ext>
            </a:extLst>
          </p:cNvPr>
          <p:cNvSpPr>
            <a:spLocks noGrp="1"/>
          </p:cNvSpPr>
          <p:nvPr>
            <p:ph type="sldNum" sz="quarter" idx="5"/>
          </p:nvPr>
        </p:nvSpPr>
        <p:spPr/>
        <p:txBody>
          <a:bodyPr/>
          <a:lstStyle/>
          <a:p>
            <a:fld id="{BF79036C-31E3-4363-9B73-E3DB2675607E}" type="slidenum">
              <a:rPr kumimoji="1" lang="ja-JP" altLang="en-US" smtClean="0"/>
              <a:t>19</a:t>
            </a:fld>
            <a:endParaRPr kumimoji="1" lang="ja-JP" altLang="en-US"/>
          </a:p>
        </p:txBody>
      </p:sp>
    </p:spTree>
    <p:extLst>
      <p:ext uri="{BB962C8B-B14F-4D97-AF65-F5344CB8AC3E}">
        <p14:creationId xmlns:p14="http://schemas.microsoft.com/office/powerpoint/2010/main" val="308058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楽器の音を電気的に作る試みは</a:t>
            </a:r>
            <a:br>
              <a:rPr kumimoji="1" lang="en-US" altLang="ja-JP" dirty="0"/>
            </a:br>
            <a:r>
              <a:rPr kumimoji="1" lang="en-US" altLang="ja-JP" dirty="0"/>
              <a:t>1920</a:t>
            </a:r>
            <a:r>
              <a:rPr kumimoji="1" lang="ja-JP" altLang="en-US" dirty="0"/>
              <a:t>年代に電子楽器が発明されて以来続いている</a:t>
            </a:r>
          </a:p>
        </p:txBody>
      </p:sp>
      <p:sp>
        <p:nvSpPr>
          <p:cNvPr id="4" name="スライド番号プレースホルダー 3"/>
          <p:cNvSpPr>
            <a:spLocks noGrp="1"/>
          </p:cNvSpPr>
          <p:nvPr>
            <p:ph type="sldNum" sz="quarter" idx="5"/>
          </p:nvPr>
        </p:nvSpPr>
        <p:spPr/>
        <p:txBody>
          <a:bodyPr/>
          <a:lstStyle/>
          <a:p>
            <a:fld id="{BF79036C-31E3-4363-9B73-E3DB2675607E}" type="slidenum">
              <a:rPr kumimoji="1" lang="ja-JP" altLang="en-US" smtClean="0"/>
              <a:t>3</a:t>
            </a:fld>
            <a:endParaRPr kumimoji="1" lang="ja-JP" altLang="en-US"/>
          </a:p>
        </p:txBody>
      </p:sp>
    </p:spTree>
    <p:extLst>
      <p:ext uri="{BB962C8B-B14F-4D97-AF65-F5344CB8AC3E}">
        <p14:creationId xmlns:p14="http://schemas.microsoft.com/office/powerpoint/2010/main" val="300643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mn-ea"/>
              </a:rPr>
              <a:t>アナログシンセサイザの処理のブロック図</a:t>
            </a:r>
            <a:endParaRPr kumimoji="1" lang="en-US" altLang="ja-JP" sz="1200" dirty="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mn-ea"/>
              </a:rPr>
              <a:t>のこぎり波などの波形を発振器</a:t>
            </a:r>
            <a:r>
              <a:rPr kumimoji="1" lang="en-US" altLang="ja-JP" sz="1200" dirty="0">
                <a:latin typeface="游ゴシック" panose="020B0400000000000000" pitchFamily="50" charset="-128"/>
                <a:ea typeface="+mn-ea"/>
              </a:rPr>
              <a:t>(</a:t>
            </a:r>
            <a:r>
              <a:rPr kumimoji="1" lang="en-US" altLang="ja-JP" sz="1200" b="1" dirty="0">
                <a:latin typeface="游ゴシック" panose="020B0400000000000000" pitchFamily="50" charset="-128"/>
                <a:ea typeface="+mn-ea"/>
              </a:rPr>
              <a:t>VCO</a:t>
            </a:r>
            <a:r>
              <a:rPr kumimoji="1" lang="en-US" altLang="ja-JP" sz="1200" dirty="0">
                <a:latin typeface="游ゴシック" panose="020B0400000000000000" pitchFamily="50" charset="-128"/>
                <a:ea typeface="+mn-ea"/>
              </a:rPr>
              <a:t>)</a:t>
            </a:r>
            <a:r>
              <a:rPr kumimoji="1" lang="ja-JP" altLang="en-US" sz="1200" dirty="0">
                <a:latin typeface="游ゴシック" panose="020B0400000000000000" pitchFamily="50" charset="-128"/>
                <a:ea typeface="+mn-ea"/>
              </a:rPr>
              <a:t>で発生させ，</a:t>
            </a:r>
            <a:br>
              <a:rPr kumimoji="1" lang="en-US" altLang="ja-JP" sz="1200" dirty="0">
                <a:latin typeface="游ゴシック" panose="020B0400000000000000" pitchFamily="50" charset="-128"/>
                <a:ea typeface="+mn-ea"/>
              </a:rPr>
            </a:br>
            <a:r>
              <a:rPr kumimoji="1" lang="ja-JP" altLang="en-US" sz="1200" dirty="0">
                <a:latin typeface="游ゴシック" panose="020B0400000000000000" pitchFamily="50" charset="-128"/>
                <a:ea typeface="+mn-ea"/>
              </a:rPr>
              <a:t>それを周波数特性が変えられるフィルタ</a:t>
            </a:r>
            <a:r>
              <a:rPr kumimoji="1" lang="en-US" altLang="ja-JP" sz="1200" dirty="0">
                <a:latin typeface="游ゴシック" panose="020B0400000000000000" pitchFamily="50" charset="-128"/>
                <a:ea typeface="+mn-ea"/>
              </a:rPr>
              <a:t>(</a:t>
            </a:r>
            <a:r>
              <a:rPr kumimoji="1" lang="en-US" altLang="ja-JP" sz="1200" b="1" dirty="0">
                <a:latin typeface="游ゴシック" panose="020B0400000000000000" pitchFamily="50" charset="-128"/>
                <a:ea typeface="+mn-ea"/>
              </a:rPr>
              <a:t>VCF</a:t>
            </a:r>
            <a:r>
              <a:rPr kumimoji="1" lang="en-US" altLang="ja-JP" sz="1200" dirty="0">
                <a:latin typeface="游ゴシック" panose="020B0400000000000000" pitchFamily="50" charset="-128"/>
                <a:ea typeface="+mn-ea"/>
              </a:rPr>
              <a:t>)</a:t>
            </a:r>
            <a:r>
              <a:rPr kumimoji="1" lang="ja-JP" altLang="en-US" sz="1200" dirty="0">
                <a:latin typeface="游ゴシック" panose="020B0400000000000000" pitchFamily="50" charset="-128"/>
                <a:ea typeface="+mn-ea"/>
              </a:rPr>
              <a:t>に通して</a:t>
            </a:r>
            <a:br>
              <a:rPr kumimoji="1" lang="en-US" altLang="ja-JP" sz="1200" dirty="0">
                <a:latin typeface="游ゴシック" panose="020B0400000000000000" pitchFamily="50" charset="-128"/>
                <a:ea typeface="+mn-ea"/>
              </a:rPr>
            </a:br>
            <a:r>
              <a:rPr kumimoji="1" lang="ja-JP" altLang="en-US" sz="1200" dirty="0">
                <a:latin typeface="游ゴシック" panose="020B0400000000000000" pitchFamily="50" charset="-128"/>
                <a:ea typeface="+mn-ea"/>
              </a:rPr>
              <a:t>音色を変化させる</a:t>
            </a:r>
            <a:endParaRPr kumimoji="1" lang="en-US" altLang="ja-JP" sz="1200" dirty="0">
              <a:latin typeface="游ゴシック" panose="020B0400000000000000" pitchFamily="50" charset="-128"/>
              <a:ea typeface="+mn-ea"/>
            </a:endParaRPr>
          </a:p>
          <a:p>
            <a:endParaRPr kumimoji="1" lang="en-US" altLang="ja-JP" dirty="0"/>
          </a:p>
          <a:p>
            <a:r>
              <a:rPr kumimoji="1" lang="ja-JP" altLang="en-US" dirty="0"/>
              <a:t>その後に，増幅率を制御できる増幅器</a:t>
            </a:r>
            <a:r>
              <a:rPr kumimoji="1" lang="en-US" altLang="ja-JP" b="1" dirty="0"/>
              <a:t>VCA</a:t>
            </a:r>
            <a:r>
              <a:rPr kumimoji="1" lang="ja-JP" altLang="en-US" dirty="0"/>
              <a:t>によって時間的な変化を加えて</a:t>
            </a:r>
            <a:br>
              <a:rPr kumimoji="1" lang="en-US" altLang="ja-JP" dirty="0"/>
            </a:br>
            <a:r>
              <a:rPr kumimoji="1" lang="ja-JP" altLang="en-US" dirty="0"/>
              <a:t>音を生成する</a:t>
            </a:r>
            <a:br>
              <a:rPr kumimoji="1" lang="en-US" altLang="ja-JP" dirty="0"/>
            </a:br>
            <a:endParaRPr kumimoji="1" lang="en-US" altLang="ja-JP" dirty="0"/>
          </a:p>
          <a:p>
            <a:r>
              <a:rPr kumimoji="1" lang="ja-JP" altLang="en-US" dirty="0"/>
              <a:t>ビブラートのような周期的な周波数の変化ー＞低周波発振器</a:t>
            </a:r>
            <a:r>
              <a:rPr kumimoji="1" lang="en-US" altLang="ja-JP" b="1" dirty="0"/>
              <a:t>LFO </a:t>
            </a:r>
          </a:p>
          <a:p>
            <a:endParaRPr kumimoji="1" lang="en-US" altLang="ja-JP" dirty="0"/>
          </a:p>
          <a:p>
            <a:r>
              <a:rPr kumimoji="1" lang="ja-JP" altLang="en-US" dirty="0"/>
              <a:t>エンベロープジェネレータについて次のスライド</a:t>
            </a:r>
          </a:p>
        </p:txBody>
      </p:sp>
      <p:sp>
        <p:nvSpPr>
          <p:cNvPr id="4" name="スライド番号プレースホルダー 3"/>
          <p:cNvSpPr>
            <a:spLocks noGrp="1"/>
          </p:cNvSpPr>
          <p:nvPr>
            <p:ph type="sldNum" sz="quarter" idx="5"/>
          </p:nvPr>
        </p:nvSpPr>
        <p:spPr/>
        <p:txBody>
          <a:bodyPr/>
          <a:lstStyle/>
          <a:p>
            <a:fld id="{BF79036C-31E3-4363-9B73-E3DB2675607E}" type="slidenum">
              <a:rPr kumimoji="1" lang="ja-JP" altLang="en-US" smtClean="0"/>
              <a:t>4</a:t>
            </a:fld>
            <a:endParaRPr kumimoji="1" lang="ja-JP" altLang="en-US"/>
          </a:p>
        </p:txBody>
      </p:sp>
    </p:spTree>
    <p:extLst>
      <p:ext uri="{BB962C8B-B14F-4D97-AF65-F5344CB8AC3E}">
        <p14:creationId xmlns:p14="http://schemas.microsoft.com/office/powerpoint/2010/main" val="253079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CB012-E68B-369E-FB31-C0ED57CB0D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C31B60-6F99-322E-BB2B-CC956C4923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9613DE-4018-73BC-5EF0-7C7C06B08AB5}"/>
              </a:ext>
            </a:extLst>
          </p:cNvPr>
          <p:cNvSpPr>
            <a:spLocks noGrp="1"/>
          </p:cNvSpPr>
          <p:nvPr>
            <p:ph type="body" idx="1"/>
          </p:nvPr>
        </p:nvSpPr>
        <p:spPr/>
        <p:txBody>
          <a:bodyPr/>
          <a:lstStyle/>
          <a:p>
            <a:r>
              <a:rPr kumimoji="1" lang="ja-JP" altLang="en-US" dirty="0"/>
              <a:t>このように音の時間変化を実現するために，</a:t>
            </a:r>
            <a:endParaRPr kumimoji="1" lang="en-US" altLang="ja-JP" dirty="0"/>
          </a:p>
          <a:p>
            <a:r>
              <a:rPr kumimoji="1" lang="ja-JP" altLang="en-US" dirty="0"/>
              <a:t>音の大きさの時間変化を電気的に発生できるエンベロープジェネレーターが使われる</a:t>
            </a:r>
            <a:endParaRPr kumimoji="1" lang="en-US" altLang="ja-JP" dirty="0"/>
          </a:p>
        </p:txBody>
      </p:sp>
      <p:sp>
        <p:nvSpPr>
          <p:cNvPr id="4" name="スライド番号プレースホルダー 3">
            <a:extLst>
              <a:ext uri="{FF2B5EF4-FFF2-40B4-BE49-F238E27FC236}">
                <a16:creationId xmlns:a16="http://schemas.microsoft.com/office/drawing/2014/main" id="{B58143BC-B9F3-CBE9-4053-85DF63B82231}"/>
              </a:ext>
            </a:extLst>
          </p:cNvPr>
          <p:cNvSpPr>
            <a:spLocks noGrp="1"/>
          </p:cNvSpPr>
          <p:nvPr>
            <p:ph type="sldNum" sz="quarter" idx="5"/>
          </p:nvPr>
        </p:nvSpPr>
        <p:spPr/>
        <p:txBody>
          <a:bodyPr/>
          <a:lstStyle/>
          <a:p>
            <a:fld id="{BF79036C-31E3-4363-9B73-E3DB2675607E}" type="slidenum">
              <a:rPr kumimoji="1" lang="ja-JP" altLang="en-US" smtClean="0"/>
              <a:t>5</a:t>
            </a:fld>
            <a:endParaRPr kumimoji="1" lang="ja-JP" altLang="en-US"/>
          </a:p>
        </p:txBody>
      </p:sp>
    </p:spTree>
    <p:extLst>
      <p:ext uri="{BB962C8B-B14F-4D97-AF65-F5344CB8AC3E}">
        <p14:creationId xmlns:p14="http://schemas.microsoft.com/office/powerpoint/2010/main" val="129248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64F1-B866-5DAB-4C51-CB3C71F22F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8D9CF0-9E97-8E91-CCD6-ADDE0E5417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CABE6E-033A-C306-0FFE-CFB90EB68168}"/>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345E658-B8E0-DCB7-8432-A12EDCB52AB5}"/>
              </a:ext>
            </a:extLst>
          </p:cNvPr>
          <p:cNvSpPr>
            <a:spLocks noGrp="1"/>
          </p:cNvSpPr>
          <p:nvPr>
            <p:ph type="sldNum" sz="quarter" idx="5"/>
          </p:nvPr>
        </p:nvSpPr>
        <p:spPr/>
        <p:txBody>
          <a:bodyPr/>
          <a:lstStyle/>
          <a:p>
            <a:fld id="{BF79036C-31E3-4363-9B73-E3DB2675607E}" type="slidenum">
              <a:rPr kumimoji="1" lang="ja-JP" altLang="en-US" smtClean="0"/>
              <a:t>6</a:t>
            </a:fld>
            <a:endParaRPr kumimoji="1" lang="ja-JP" altLang="en-US"/>
          </a:p>
        </p:txBody>
      </p:sp>
    </p:spTree>
    <p:extLst>
      <p:ext uri="{BB962C8B-B14F-4D97-AF65-F5344CB8AC3E}">
        <p14:creationId xmlns:p14="http://schemas.microsoft.com/office/powerpoint/2010/main" val="13524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C16C-CE43-324B-5BE6-725267A965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050AE7-4BB5-42F3-B774-A7966C62F0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E3157D6-F03B-C01A-0D69-5EB6261E39A3}"/>
              </a:ext>
            </a:extLst>
          </p:cNvPr>
          <p:cNvSpPr>
            <a:spLocks noGrp="1"/>
          </p:cNvSpPr>
          <p:nvPr>
            <p:ph type="body" idx="1"/>
          </p:nvPr>
        </p:nvSpPr>
        <p:spPr/>
        <p:txBody>
          <a:bodyPr/>
          <a:lstStyle/>
          <a:p>
            <a:r>
              <a:rPr kumimoji="1" lang="ja-JP" altLang="en-US" dirty="0"/>
              <a:t>ディジタル録音には</a:t>
            </a:r>
            <a:r>
              <a:rPr kumimoji="1" lang="en-US" altLang="ja-JP" dirty="0"/>
              <a:t>PCM</a:t>
            </a:r>
            <a:r>
              <a:rPr kumimoji="1" lang="ja-JP" altLang="en-US" dirty="0"/>
              <a:t>方式が用いられるから，これもこうよぶ</a:t>
            </a:r>
            <a:endParaRPr kumimoji="1" lang="en-US" altLang="ja-JP" dirty="0"/>
          </a:p>
          <a:p>
            <a:endParaRPr kumimoji="1" lang="en-US" altLang="ja-JP" dirty="0"/>
          </a:p>
          <a:p>
            <a:r>
              <a:rPr kumimoji="1" lang="ja-JP" altLang="en-US" dirty="0"/>
              <a:t>弦楽器や管楽器などが音を出す機構の物理シミュレーションによって音を出す方式</a:t>
            </a:r>
            <a:endParaRPr kumimoji="1" lang="en-US" altLang="ja-JP" dirty="0"/>
          </a:p>
          <a:p>
            <a:r>
              <a:rPr kumimoji="1" lang="ja-JP" altLang="en-US" dirty="0"/>
              <a:t>音声の分析合成によるボコーダ</a:t>
            </a:r>
            <a:endParaRPr kumimoji="1" lang="en-US" altLang="ja-JP" dirty="0"/>
          </a:p>
          <a:p>
            <a:endParaRPr kumimoji="1" lang="en-US" altLang="ja-JP" dirty="0"/>
          </a:p>
          <a:p>
            <a:r>
              <a:rPr kumimoji="1" lang="ja-JP" altLang="en-US" dirty="0"/>
              <a:t>音声合成技術を応用した歌声合成</a:t>
            </a:r>
            <a:endParaRPr kumimoji="1" lang="en-US" altLang="ja-JP" dirty="0"/>
          </a:p>
        </p:txBody>
      </p:sp>
      <p:sp>
        <p:nvSpPr>
          <p:cNvPr id="4" name="スライド番号プレースホルダー 3">
            <a:extLst>
              <a:ext uri="{FF2B5EF4-FFF2-40B4-BE49-F238E27FC236}">
                <a16:creationId xmlns:a16="http://schemas.microsoft.com/office/drawing/2014/main" id="{BD6D8950-6F67-9A35-4B77-0AC9C46C6101}"/>
              </a:ext>
            </a:extLst>
          </p:cNvPr>
          <p:cNvSpPr>
            <a:spLocks noGrp="1"/>
          </p:cNvSpPr>
          <p:nvPr>
            <p:ph type="sldNum" sz="quarter" idx="5"/>
          </p:nvPr>
        </p:nvSpPr>
        <p:spPr/>
        <p:txBody>
          <a:bodyPr/>
          <a:lstStyle/>
          <a:p>
            <a:fld id="{BF79036C-31E3-4363-9B73-E3DB2675607E}" type="slidenum">
              <a:rPr kumimoji="1" lang="ja-JP" altLang="en-US" smtClean="0"/>
              <a:t>7</a:t>
            </a:fld>
            <a:endParaRPr kumimoji="1" lang="ja-JP" altLang="en-US"/>
          </a:p>
        </p:txBody>
      </p:sp>
    </p:spTree>
    <p:extLst>
      <p:ext uri="{BB962C8B-B14F-4D97-AF65-F5344CB8AC3E}">
        <p14:creationId xmlns:p14="http://schemas.microsoft.com/office/powerpoint/2010/main" val="398672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CFB6A-CBBE-D6BB-AAB2-A246DA7F35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994A06-0410-1218-E6B6-FB55F3194C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82A962-1710-19AE-3F65-09E25BD90AD8}"/>
              </a:ext>
            </a:extLst>
          </p:cNvPr>
          <p:cNvSpPr>
            <a:spLocks noGrp="1"/>
          </p:cNvSpPr>
          <p:nvPr>
            <p:ph type="body" idx="1"/>
          </p:nvPr>
        </p:nvSpPr>
        <p:spPr/>
        <p:txBody>
          <a:bodyPr/>
          <a:lstStyle/>
          <a:p>
            <a:r>
              <a:rPr kumimoji="1" lang="ja-JP" altLang="en-US" dirty="0"/>
              <a:t>音声の認識と同様に，楽器の音を認識して，演奏に関するさまざまな情報を自動的に推定する技術も研究されている</a:t>
            </a:r>
            <a:endParaRPr kumimoji="1" lang="en-US" altLang="ja-JP" dirty="0"/>
          </a:p>
        </p:txBody>
      </p:sp>
      <p:sp>
        <p:nvSpPr>
          <p:cNvPr id="4" name="スライド番号プレースホルダー 3">
            <a:extLst>
              <a:ext uri="{FF2B5EF4-FFF2-40B4-BE49-F238E27FC236}">
                <a16:creationId xmlns:a16="http://schemas.microsoft.com/office/drawing/2014/main" id="{1ACF53AA-1BC1-7F40-8E76-7C8E2479855D}"/>
              </a:ext>
            </a:extLst>
          </p:cNvPr>
          <p:cNvSpPr>
            <a:spLocks noGrp="1"/>
          </p:cNvSpPr>
          <p:nvPr>
            <p:ph type="sldNum" sz="quarter" idx="5"/>
          </p:nvPr>
        </p:nvSpPr>
        <p:spPr/>
        <p:txBody>
          <a:bodyPr/>
          <a:lstStyle/>
          <a:p>
            <a:fld id="{BF79036C-31E3-4363-9B73-E3DB2675607E}" type="slidenum">
              <a:rPr kumimoji="1" lang="ja-JP" altLang="en-US" smtClean="0"/>
              <a:t>8</a:t>
            </a:fld>
            <a:endParaRPr kumimoji="1" lang="ja-JP" altLang="en-US"/>
          </a:p>
        </p:txBody>
      </p:sp>
    </p:spTree>
    <p:extLst>
      <p:ext uri="{BB962C8B-B14F-4D97-AF65-F5344CB8AC3E}">
        <p14:creationId xmlns:p14="http://schemas.microsoft.com/office/powerpoint/2010/main" val="121959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67A52-3B84-FCAA-E675-371C8C2D89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1FE75D-F63C-FDD0-0177-29AF09FC42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EDC413-9140-C5AD-3B4E-468B65DD5689}"/>
              </a:ext>
            </a:extLst>
          </p:cNvPr>
          <p:cNvSpPr>
            <a:spLocks noGrp="1"/>
          </p:cNvSpPr>
          <p:nvPr>
            <p:ph type="body" idx="1"/>
          </p:nvPr>
        </p:nvSpPr>
        <p:spPr/>
        <p:txBody>
          <a:bodyPr/>
          <a:lstStyle/>
          <a:p>
            <a:r>
              <a:rPr kumimoji="1" lang="ja-JP" altLang="en-US" dirty="0"/>
              <a:t>このなかから，１，２について解説する．</a:t>
            </a:r>
            <a:endParaRPr kumimoji="1" lang="en-US" altLang="ja-JP" dirty="0"/>
          </a:p>
        </p:txBody>
      </p:sp>
      <p:sp>
        <p:nvSpPr>
          <p:cNvPr id="4" name="スライド番号プレースホルダー 3">
            <a:extLst>
              <a:ext uri="{FF2B5EF4-FFF2-40B4-BE49-F238E27FC236}">
                <a16:creationId xmlns:a16="http://schemas.microsoft.com/office/drawing/2014/main" id="{49B29C92-C666-8628-D12B-DE6FB225786A}"/>
              </a:ext>
            </a:extLst>
          </p:cNvPr>
          <p:cNvSpPr>
            <a:spLocks noGrp="1"/>
          </p:cNvSpPr>
          <p:nvPr>
            <p:ph type="sldNum" sz="quarter" idx="5"/>
          </p:nvPr>
        </p:nvSpPr>
        <p:spPr/>
        <p:txBody>
          <a:bodyPr/>
          <a:lstStyle/>
          <a:p>
            <a:fld id="{BF79036C-31E3-4363-9B73-E3DB2675607E}" type="slidenum">
              <a:rPr kumimoji="1" lang="ja-JP" altLang="en-US" smtClean="0"/>
              <a:t>9</a:t>
            </a:fld>
            <a:endParaRPr kumimoji="1" lang="ja-JP" altLang="en-US"/>
          </a:p>
        </p:txBody>
      </p:sp>
    </p:spTree>
    <p:extLst>
      <p:ext uri="{BB962C8B-B14F-4D97-AF65-F5344CB8AC3E}">
        <p14:creationId xmlns:p14="http://schemas.microsoft.com/office/powerpoint/2010/main" val="400351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282E-9A0B-C428-D2C8-6A5281E76F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D3980F-C78F-0B97-87EE-F6715468A7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4D7AB0-B40E-7047-FF99-02CB18159B70}"/>
              </a:ext>
            </a:extLst>
          </p:cNvPr>
          <p:cNvSpPr>
            <a:spLocks noGrp="1"/>
          </p:cNvSpPr>
          <p:nvPr>
            <p:ph type="body" idx="1"/>
          </p:nvPr>
        </p:nvSpPr>
        <p:spPr/>
        <p:txBody>
          <a:bodyPr/>
          <a:lstStyle/>
          <a:p>
            <a:pPr marL="0" indent="0">
              <a:buNone/>
            </a:pPr>
            <a:r>
              <a:rPr kumimoji="1" lang="ja-JP" altLang="en-US" sz="1200" dirty="0">
                <a:latin typeface="游ゴシック" panose="020B0400000000000000" pitchFamily="50" charset="-128"/>
                <a:ea typeface="+mn-ea"/>
              </a:rPr>
              <a:t>観測波形が時間的に類似した形の連続であることを利用し，</a:t>
            </a:r>
            <a:br>
              <a:rPr kumimoji="1" lang="en-US" altLang="ja-JP" sz="1200" dirty="0">
                <a:latin typeface="游ゴシック" panose="020B0400000000000000" pitchFamily="50" charset="-128"/>
                <a:ea typeface="+mn-ea"/>
              </a:rPr>
            </a:br>
            <a:r>
              <a:rPr kumimoji="1" lang="ja-JP" altLang="en-US" sz="1200" dirty="0">
                <a:latin typeface="游ゴシック" panose="020B0400000000000000" pitchFamily="50" charset="-128"/>
                <a:ea typeface="+mn-ea"/>
              </a:rPr>
              <a:t>波形を時間的にシフトさせたときに元の波形と最も重なるような</a:t>
            </a:r>
            <a:br>
              <a:rPr kumimoji="1" lang="en-US" altLang="ja-JP" sz="1200" dirty="0">
                <a:latin typeface="游ゴシック" panose="020B0400000000000000" pitchFamily="50" charset="-128"/>
                <a:ea typeface="+mn-ea"/>
              </a:rPr>
            </a:br>
            <a:r>
              <a:rPr kumimoji="1" lang="ja-JP" altLang="en-US" sz="1200" dirty="0">
                <a:latin typeface="游ゴシック" panose="020B0400000000000000" pitchFamily="50" charset="-128"/>
                <a:ea typeface="+mn-ea"/>
              </a:rPr>
              <a:t>シフト量</a:t>
            </a:r>
            <a:r>
              <a:rPr kumimoji="1" lang="en-US" altLang="ja-JP" sz="1200" dirty="0">
                <a:latin typeface="游ゴシック" panose="020B0400000000000000" pitchFamily="50" charset="-128"/>
                <a:ea typeface="+mn-ea"/>
              </a:rPr>
              <a:t>(</a:t>
            </a:r>
            <a:r>
              <a:rPr kumimoji="1" lang="ja-JP" altLang="en-US" sz="1200" dirty="0">
                <a:latin typeface="游ゴシック" panose="020B0400000000000000" pitchFamily="50" charset="-128"/>
                <a:ea typeface="+mn-ea"/>
              </a:rPr>
              <a:t>基本周期</a:t>
            </a:r>
            <a:r>
              <a:rPr kumimoji="1" lang="en-US" altLang="ja-JP" sz="1200" dirty="0">
                <a:latin typeface="游ゴシック" panose="020B0400000000000000" pitchFamily="50" charset="-128"/>
                <a:ea typeface="+mn-ea"/>
              </a:rPr>
              <a:t>)</a:t>
            </a:r>
            <a:r>
              <a:rPr kumimoji="1" lang="ja-JP" altLang="en-US" sz="1200" dirty="0">
                <a:latin typeface="游ゴシック" panose="020B0400000000000000" pitchFamily="50" charset="-128"/>
                <a:ea typeface="+mn-ea"/>
              </a:rPr>
              <a:t>を探す</a:t>
            </a:r>
            <a:endParaRPr kumimoji="1" lang="en-US" altLang="ja-JP" sz="1200" dirty="0">
              <a:latin typeface="游ゴシック" panose="020B0400000000000000" pitchFamily="50" charset="-128"/>
              <a:ea typeface="+mn-ea"/>
            </a:endParaRPr>
          </a:p>
          <a:p>
            <a:pPr marL="0" indent="0">
              <a:buNone/>
            </a:pPr>
            <a:endParaRPr kumimoji="1" lang="en-US" altLang="ja-JP" sz="1200" dirty="0">
              <a:latin typeface="游ゴシック" panose="020B0400000000000000" pitchFamily="50" charset="-128"/>
              <a:ea typeface="+mn-ea"/>
            </a:endParaRPr>
          </a:p>
          <a:p>
            <a:pPr marL="0" indent="0">
              <a:buNone/>
            </a:pPr>
            <a:r>
              <a:rPr kumimoji="1" lang="ja-JP" altLang="en-US" sz="1200" dirty="0">
                <a:latin typeface="游ゴシック" panose="020B0400000000000000" pitchFamily="50" charset="-128"/>
                <a:ea typeface="+mn-ea"/>
              </a:rPr>
              <a:t>そのために，自己相関関数と呼ばれる信号処理法を用いる．</a:t>
            </a:r>
            <a:endParaRPr kumimoji="1" lang="en-US" altLang="ja-JP" sz="1200" dirty="0">
              <a:latin typeface="游ゴシック" panose="020B0400000000000000" pitchFamily="50" charset="-128"/>
              <a:ea typeface="+mn-ea"/>
            </a:endParaRPr>
          </a:p>
        </p:txBody>
      </p:sp>
      <p:sp>
        <p:nvSpPr>
          <p:cNvPr id="4" name="スライド番号プレースホルダー 3">
            <a:extLst>
              <a:ext uri="{FF2B5EF4-FFF2-40B4-BE49-F238E27FC236}">
                <a16:creationId xmlns:a16="http://schemas.microsoft.com/office/drawing/2014/main" id="{158E4A58-98D5-16CE-0630-9DE8FE7F5563}"/>
              </a:ext>
            </a:extLst>
          </p:cNvPr>
          <p:cNvSpPr>
            <a:spLocks noGrp="1"/>
          </p:cNvSpPr>
          <p:nvPr>
            <p:ph type="sldNum" sz="quarter" idx="5"/>
          </p:nvPr>
        </p:nvSpPr>
        <p:spPr/>
        <p:txBody>
          <a:bodyPr/>
          <a:lstStyle/>
          <a:p>
            <a:fld id="{BF79036C-31E3-4363-9B73-E3DB2675607E}" type="slidenum">
              <a:rPr kumimoji="1" lang="ja-JP" altLang="en-US" smtClean="0"/>
              <a:t>10</a:t>
            </a:fld>
            <a:endParaRPr kumimoji="1" lang="ja-JP" altLang="en-US"/>
          </a:p>
        </p:txBody>
      </p:sp>
    </p:spTree>
    <p:extLst>
      <p:ext uri="{BB962C8B-B14F-4D97-AF65-F5344CB8AC3E}">
        <p14:creationId xmlns:p14="http://schemas.microsoft.com/office/powerpoint/2010/main" val="286311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5/26/2026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0860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5/26/2026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1561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5/26/2026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24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5/26/2026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783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5/26/2026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3819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5/26/2026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5817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5/26/2026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572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5/26/2026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260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5/26/2026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301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5/26/2026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449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5/26/2026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770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5/26/2026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26059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a:extLst>
              <a:ext uri="{FF2B5EF4-FFF2-40B4-BE49-F238E27FC236}">
                <a16:creationId xmlns:a16="http://schemas.microsoft.com/office/drawing/2014/main" id="{F08E42AD-42E4-C1D2-5510-1B3F46C79DA0}"/>
              </a:ext>
            </a:extLst>
          </p:cNvPr>
          <p:cNvPicPr>
            <a:picLocks noChangeAspect="1"/>
          </p:cNvPicPr>
          <p:nvPr/>
        </p:nvPicPr>
        <p:blipFill>
          <a:blip r:embed="rId2"/>
          <a:srcRect t="6463" b="8309"/>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99A6B3BD-38C4-C704-0440-FCA0C67F9804}"/>
              </a:ext>
            </a:extLst>
          </p:cNvPr>
          <p:cNvSpPr>
            <a:spLocks noGrp="1"/>
          </p:cNvSpPr>
          <p:nvPr>
            <p:ph type="ctrTitle"/>
          </p:nvPr>
        </p:nvSpPr>
        <p:spPr>
          <a:xfrm>
            <a:off x="286506" y="603315"/>
            <a:ext cx="5649211" cy="3685731"/>
          </a:xfrm>
        </p:spPr>
        <p:txBody>
          <a:bodyPr anchor="t">
            <a:normAutofit/>
          </a:bodyPr>
          <a:lstStyle/>
          <a:p>
            <a:pPr algn="l"/>
            <a:r>
              <a:rPr lang="ja-JP" altLang="en-US" sz="6600" dirty="0"/>
              <a:t>音響学入門</a:t>
            </a:r>
            <a:br>
              <a:rPr lang="en-US" altLang="ja-JP" sz="6600" dirty="0"/>
            </a:br>
            <a:r>
              <a:rPr lang="ja-JP" altLang="en-US" sz="6600" dirty="0"/>
              <a:t>５章後半</a:t>
            </a:r>
            <a:endParaRPr kumimoji="1" lang="ja-JP" altLang="en-US" sz="6600" dirty="0"/>
          </a:p>
        </p:txBody>
      </p:sp>
      <p:sp>
        <p:nvSpPr>
          <p:cNvPr id="3" name="字幕 2">
            <a:extLst>
              <a:ext uri="{FF2B5EF4-FFF2-40B4-BE49-F238E27FC236}">
                <a16:creationId xmlns:a16="http://schemas.microsoft.com/office/drawing/2014/main" id="{5EA63612-4C47-5E79-DF79-EADB1DFB78B9}"/>
              </a:ext>
            </a:extLst>
          </p:cNvPr>
          <p:cNvSpPr>
            <a:spLocks noGrp="1"/>
          </p:cNvSpPr>
          <p:nvPr>
            <p:ph type="subTitle" idx="1"/>
          </p:nvPr>
        </p:nvSpPr>
        <p:spPr>
          <a:xfrm>
            <a:off x="286507" y="4437176"/>
            <a:ext cx="4007587" cy="1290807"/>
          </a:xfrm>
        </p:spPr>
        <p:txBody>
          <a:bodyPr anchor="ctr">
            <a:normAutofit/>
          </a:bodyPr>
          <a:lstStyle/>
          <a:p>
            <a:pPr algn="l"/>
            <a:r>
              <a:rPr kumimoji="1" lang="ja-JP" altLang="en-US" sz="2200" dirty="0"/>
              <a:t>野口 煌陽</a:t>
            </a:r>
          </a:p>
        </p:txBody>
      </p:sp>
    </p:spTree>
    <p:extLst>
      <p:ext uri="{BB962C8B-B14F-4D97-AF65-F5344CB8AC3E}">
        <p14:creationId xmlns:p14="http://schemas.microsoft.com/office/powerpoint/2010/main" val="42246890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EB04-52F7-DF24-1B3C-8830925F8C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7844B6-A4B0-3A99-406B-8F19136398F5}"/>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5.3.2 </a:t>
            </a:r>
            <a:r>
              <a:rPr kumimoji="1" lang="ja-JP" altLang="en-US" dirty="0">
                <a:latin typeface="游ゴシック" panose="020B0400000000000000" pitchFamily="50" charset="-128"/>
                <a:ea typeface="游ゴシック" panose="020B0400000000000000" pitchFamily="50" charset="-128"/>
              </a:rPr>
              <a:t>音を聞き分ける</a:t>
            </a:r>
          </a:p>
        </p:txBody>
      </p:sp>
      <p:sp>
        <p:nvSpPr>
          <p:cNvPr id="3" name="コンテンツ プレースホルダー 2">
            <a:extLst>
              <a:ext uri="{FF2B5EF4-FFF2-40B4-BE49-F238E27FC236}">
                <a16:creationId xmlns:a16="http://schemas.microsoft.com/office/drawing/2014/main" id="{FABE4BEE-8EF2-1864-9A40-39AE4C8D1AC6}"/>
              </a:ext>
            </a:extLst>
          </p:cNvPr>
          <p:cNvSpPr>
            <a:spLocks noGrp="1"/>
          </p:cNvSpPr>
          <p:nvPr>
            <p:ph idx="1"/>
          </p:nvPr>
        </p:nvSpPr>
        <p:spPr>
          <a:xfrm>
            <a:off x="612648" y="1325240"/>
            <a:ext cx="10653579" cy="5187072"/>
          </a:xfrm>
        </p:spPr>
        <p:txBody>
          <a:bodyPr>
            <a:normAutofit lnSpcReduction="10000"/>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基本周波数推定</a:t>
            </a:r>
            <a:r>
              <a:rPr kumimoji="1" lang="ja-JP" altLang="en-US" sz="2800" dirty="0">
                <a:latin typeface="游ゴシック" panose="020B0400000000000000" pitchFamily="50" charset="-128"/>
                <a:ea typeface="游ゴシック" panose="020B0400000000000000" pitchFamily="50" charset="-128"/>
              </a:rPr>
              <a:t>：単音の高さを推定する．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音楽だけでなく音声の分析にも用いられる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観測音が推定すべき音だけからなる場合には容易</a:t>
            </a:r>
            <a:endParaRPr kumimoji="1" lang="en-US" altLang="ja-JP" sz="2800" dirty="0">
              <a:latin typeface="游ゴシック" panose="020B0400000000000000" pitchFamily="50" charset="-128"/>
              <a:ea typeface="游ゴシック" panose="020B0400000000000000" pitchFamily="50" charset="-128"/>
            </a:endParaRPr>
          </a:p>
          <a:p>
            <a:pPr marL="0" indent="0">
              <a:buNone/>
            </a:pPr>
            <a:br>
              <a:rPr kumimoji="1" lang="en-US" altLang="ja-JP" sz="2800" b="1" dirty="0">
                <a:latin typeface="游ゴシック" panose="020B0400000000000000" pitchFamily="50" charset="-128"/>
                <a:ea typeface="游ゴシック" panose="020B0400000000000000" pitchFamily="50" charset="-128"/>
              </a:rPr>
            </a:br>
            <a:r>
              <a:rPr kumimoji="1" lang="ja-JP" altLang="en-US" sz="2800" b="1" dirty="0">
                <a:latin typeface="游ゴシック" panose="020B0400000000000000" pitchFamily="50" charset="-128"/>
                <a:ea typeface="游ゴシック" panose="020B0400000000000000" pitchFamily="50" charset="-128"/>
              </a:rPr>
              <a:t>自己相関関数</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その他にも，</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波の周波数スペクトルを探す方法</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ケプストラム分析を用いる方法</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6E603F23-90CC-4BC7-2EE3-EE454F03F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770" y="3301483"/>
            <a:ext cx="4540456" cy="3210829"/>
          </a:xfrm>
          <a:prstGeom prst="rect">
            <a:avLst/>
          </a:prstGeom>
        </p:spPr>
      </p:pic>
    </p:spTree>
    <p:extLst>
      <p:ext uri="{BB962C8B-B14F-4D97-AF65-F5344CB8AC3E}">
        <p14:creationId xmlns:p14="http://schemas.microsoft.com/office/powerpoint/2010/main" val="19180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3113-A4F8-976C-4389-8D0DEC1589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57F5DF-9DD3-3DB6-7291-73D07BB3A0E0}"/>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5.3.2 </a:t>
            </a:r>
            <a:r>
              <a:rPr kumimoji="1" lang="ja-JP" altLang="en-US" dirty="0">
                <a:latin typeface="游ゴシック" panose="020B0400000000000000" pitchFamily="50" charset="-128"/>
                <a:ea typeface="游ゴシック" panose="020B0400000000000000" pitchFamily="50" charset="-128"/>
              </a:rPr>
              <a:t>音を聞き分ける</a:t>
            </a:r>
          </a:p>
        </p:txBody>
      </p:sp>
      <p:sp>
        <p:nvSpPr>
          <p:cNvPr id="3" name="コンテンツ プレースホルダー 2">
            <a:extLst>
              <a:ext uri="{FF2B5EF4-FFF2-40B4-BE49-F238E27FC236}">
                <a16:creationId xmlns:a16="http://schemas.microsoft.com/office/drawing/2014/main" id="{6B92E235-D0A3-B8D3-1BF8-41B1E890A651}"/>
              </a:ext>
            </a:extLst>
          </p:cNvPr>
          <p:cNvSpPr>
            <a:spLocks noGrp="1"/>
          </p:cNvSpPr>
          <p:nvPr>
            <p:ph idx="1"/>
          </p:nvPr>
        </p:nvSpPr>
        <p:spPr>
          <a:xfrm>
            <a:off x="612648" y="1325240"/>
            <a:ext cx="10653579" cy="5187072"/>
          </a:xfrm>
        </p:spPr>
        <p:txBody>
          <a:bodyPr>
            <a:normAutofit lnSpcReduction="10000"/>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和音推定</a:t>
            </a:r>
            <a:r>
              <a:rPr kumimoji="1" lang="ja-JP" altLang="en-US" sz="2800" dirty="0">
                <a:latin typeface="游ゴシック" panose="020B0400000000000000" pitchFamily="50" charset="-128"/>
                <a:ea typeface="游ゴシック" panose="020B0400000000000000" pitchFamily="50" charset="-128"/>
              </a:rPr>
              <a:t>：</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複数の音がなっているときに，どの高さ</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の音がいくつなっているのかを推定する．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下の図から上の図へ分解することと等しい</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b="1" dirty="0">
                <a:latin typeface="游ゴシック" panose="020B0400000000000000" pitchFamily="50" charset="-128"/>
                <a:ea typeface="游ゴシック" panose="020B0400000000000000" pitchFamily="50" charset="-128"/>
              </a:rPr>
              <a:t>ハーモニッククラスタリング</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一方，複雑な音が混ざっている場合は</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推定はより困難になる．</a:t>
            </a:r>
            <a:endParaRPr kumimoji="1" lang="en-US" altLang="ja-JP" sz="2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F5E6847C-796F-7A75-8D81-D296A0D48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095" y="345688"/>
            <a:ext cx="4633777" cy="6166624"/>
          </a:xfrm>
          <a:prstGeom prst="rect">
            <a:avLst/>
          </a:prstGeom>
        </p:spPr>
      </p:pic>
    </p:spTree>
    <p:extLst>
      <p:ext uri="{BB962C8B-B14F-4D97-AF65-F5344CB8AC3E}">
        <p14:creationId xmlns:p14="http://schemas.microsoft.com/office/powerpoint/2010/main" val="64184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BC0F-F30F-05FF-36D0-C40F5DCB2F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0AFB78-6321-62C2-AF0F-2BF875A6D498}"/>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 </a:t>
            </a:r>
            <a:r>
              <a:rPr kumimoji="1" lang="ja-JP" altLang="en-US" dirty="0">
                <a:latin typeface="游ゴシック" panose="020B0400000000000000" pitchFamily="50" charset="-128"/>
                <a:ea typeface="游ゴシック" panose="020B0400000000000000" pitchFamily="50" charset="-128"/>
              </a:rPr>
              <a:t>音楽の符号化と伝送</a:t>
            </a:r>
          </a:p>
        </p:txBody>
      </p:sp>
      <p:sp>
        <p:nvSpPr>
          <p:cNvPr id="3" name="コンテンツ プレースホルダー 2">
            <a:extLst>
              <a:ext uri="{FF2B5EF4-FFF2-40B4-BE49-F238E27FC236}">
                <a16:creationId xmlns:a16="http://schemas.microsoft.com/office/drawing/2014/main" id="{46BDE6F5-9BAD-7DA7-A974-B653950CCF69}"/>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コンパクトディスク</a:t>
            </a:r>
            <a:r>
              <a:rPr kumimoji="1" lang="en-US" altLang="ja-JP" sz="2800" b="1" dirty="0">
                <a:latin typeface="游ゴシック" panose="020B0400000000000000" pitchFamily="50" charset="-128"/>
                <a:ea typeface="游ゴシック" panose="020B0400000000000000" pitchFamily="50" charset="-128"/>
              </a:rPr>
              <a:t>(CD)</a:t>
            </a:r>
            <a:r>
              <a:rPr kumimoji="1" lang="ja-JP" altLang="en-US" sz="2800" dirty="0">
                <a:latin typeface="游ゴシック" panose="020B0400000000000000" pitchFamily="50" charset="-128"/>
                <a:ea typeface="游ゴシック" panose="020B0400000000000000" pitchFamily="50" charset="-128"/>
              </a:rPr>
              <a:t>が登場し，音楽信号の</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ディジタル処理は急速に普及した</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現在は．．</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en-US" altLang="ja-JP" sz="2800" b="1" dirty="0">
                <a:latin typeface="游ゴシック" panose="020B0400000000000000" pitchFamily="50" charset="-128"/>
                <a:ea typeface="游ゴシック" panose="020B0400000000000000" pitchFamily="50" charset="-128"/>
              </a:rPr>
              <a:t>MP3</a:t>
            </a:r>
            <a:r>
              <a:rPr kumimoji="1" lang="ja-JP" altLang="en-US" sz="2800" dirty="0">
                <a:latin typeface="游ゴシック" panose="020B0400000000000000" pitchFamily="50" charset="-128"/>
                <a:ea typeface="游ゴシック" panose="020B0400000000000000" pitchFamily="50" charset="-128"/>
              </a:rPr>
              <a:t>や</a:t>
            </a:r>
            <a:r>
              <a:rPr kumimoji="1" lang="en-US" altLang="ja-JP" sz="2800" b="1" dirty="0">
                <a:latin typeface="游ゴシック" panose="020B0400000000000000" pitchFamily="50" charset="-128"/>
                <a:ea typeface="游ゴシック" panose="020B0400000000000000" pitchFamily="50" charset="-128"/>
              </a:rPr>
              <a:t>AAC</a:t>
            </a:r>
            <a:r>
              <a:rPr kumimoji="1" lang="ja-JP" altLang="en-US" sz="2800" dirty="0">
                <a:latin typeface="游ゴシック" panose="020B0400000000000000" pitchFamily="50" charset="-128"/>
                <a:ea typeface="游ゴシック" panose="020B0400000000000000" pitchFamily="50" charset="-128"/>
              </a:rPr>
              <a:t>などの音楽の符号化</a:t>
            </a:r>
            <a:r>
              <a:rPr kumimoji="1" lang="ja-JP" altLang="en-US" sz="2800" b="1"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オンライン音楽販売</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68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1A0C-650A-83C4-383A-B6ACCCC046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2EE77E-5301-3C02-8D9D-04E073FBD665}"/>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5.4.1 CD</a:t>
            </a:r>
            <a:r>
              <a:rPr kumimoji="1" lang="ja-JP" altLang="en-US" dirty="0">
                <a:latin typeface="游ゴシック" panose="020B0400000000000000" pitchFamily="50" charset="-128"/>
                <a:ea typeface="游ゴシック" panose="020B0400000000000000" pitchFamily="50" charset="-128"/>
              </a:rPr>
              <a:t>の音</a:t>
            </a:r>
          </a:p>
        </p:txBody>
      </p:sp>
      <p:sp>
        <p:nvSpPr>
          <p:cNvPr id="3" name="コンテンツ プレースホルダー 2">
            <a:extLst>
              <a:ext uri="{FF2B5EF4-FFF2-40B4-BE49-F238E27FC236}">
                <a16:creationId xmlns:a16="http://schemas.microsoft.com/office/drawing/2014/main" id="{DF374C77-F1A2-7406-63EB-6B355D3B8CEB}"/>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dirty="0">
                <a:latin typeface="游ゴシック" panose="020B0400000000000000" pitchFamily="50" charset="-128"/>
                <a:ea typeface="游ゴシック" panose="020B0400000000000000" pitchFamily="50" charset="-128"/>
              </a:rPr>
              <a:t>人間の耳が知覚できる音の高さの限界はおよそ</a:t>
            </a:r>
            <a:r>
              <a:rPr kumimoji="1" lang="en-US" altLang="ja-JP" sz="2800" dirty="0">
                <a:latin typeface="游ゴシック" panose="020B0400000000000000" pitchFamily="50" charset="-128"/>
                <a:ea typeface="游ゴシック" panose="020B0400000000000000" pitchFamily="50" charset="-128"/>
              </a:rPr>
              <a:t>20kHz</a:t>
            </a:r>
          </a:p>
          <a:p>
            <a:pPr marL="0" indent="0">
              <a:buNone/>
            </a:pPr>
            <a:r>
              <a:rPr kumimoji="1" lang="ja-JP" altLang="en-US" sz="2800" dirty="0">
                <a:latin typeface="游ゴシック" panose="020B0400000000000000" pitchFamily="50" charset="-128"/>
                <a:ea typeface="游ゴシック" panose="020B0400000000000000" pitchFamily="50" charset="-128"/>
              </a:rPr>
              <a:t>▷</a:t>
            </a:r>
            <a:r>
              <a:rPr kumimoji="1" lang="en-US" altLang="ja-JP" sz="2800" dirty="0">
                <a:latin typeface="游ゴシック" panose="020B0400000000000000" pitchFamily="50" charset="-128"/>
                <a:ea typeface="游ゴシック" panose="020B0400000000000000" pitchFamily="50" charset="-128"/>
              </a:rPr>
              <a:t>CD</a:t>
            </a:r>
            <a:r>
              <a:rPr kumimoji="1" lang="ja-JP" altLang="en-US" sz="2800" dirty="0">
                <a:latin typeface="游ゴシック" panose="020B0400000000000000" pitchFamily="50" charset="-128"/>
                <a:ea typeface="游ゴシック" panose="020B0400000000000000" pitchFamily="50" charset="-128"/>
              </a:rPr>
              <a:t>はサンプリング周波数を</a:t>
            </a:r>
            <a:r>
              <a:rPr kumimoji="1" lang="en-US" altLang="ja-JP" sz="2800" dirty="0">
                <a:latin typeface="游ゴシック" panose="020B0400000000000000" pitchFamily="50" charset="-128"/>
                <a:ea typeface="游ゴシック" panose="020B0400000000000000" pitchFamily="50" charset="-128"/>
              </a:rPr>
              <a:t>44.1kHz</a:t>
            </a:r>
            <a:r>
              <a:rPr kumimoji="1" lang="ja-JP" altLang="en-US" sz="2800" dirty="0">
                <a:latin typeface="游ゴシック" panose="020B0400000000000000" pitchFamily="50" charset="-128"/>
                <a:ea typeface="游ゴシック" panose="020B0400000000000000" pitchFamily="50" charset="-128"/>
              </a:rPr>
              <a:t>と定めた</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このとき，</a:t>
            </a:r>
            <a:r>
              <a:rPr kumimoji="1" lang="en-US" altLang="ja-JP" sz="2800" dirty="0">
                <a:latin typeface="游ゴシック" panose="020B0400000000000000" pitchFamily="50" charset="-128"/>
                <a:ea typeface="游ゴシック" panose="020B0400000000000000" pitchFamily="50" charset="-128"/>
              </a:rPr>
              <a:t>22.05kHz</a:t>
            </a:r>
            <a:r>
              <a:rPr kumimoji="1" lang="ja-JP" altLang="en-US" sz="2800" dirty="0">
                <a:latin typeface="游ゴシック" panose="020B0400000000000000" pitchFamily="50" charset="-128"/>
                <a:ea typeface="游ゴシック" panose="020B0400000000000000" pitchFamily="50" charset="-128"/>
              </a:rPr>
              <a:t>の音まで再現できる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en-US" altLang="ja-JP" sz="2800" dirty="0">
                <a:latin typeface="游ゴシック" panose="020B0400000000000000" pitchFamily="50" charset="-128"/>
                <a:ea typeface="游ゴシック" panose="020B0400000000000000" pitchFamily="50" charset="-128"/>
              </a:rPr>
              <a:t>44.1kHz</a:t>
            </a:r>
            <a:r>
              <a:rPr kumimoji="1" lang="ja-JP" altLang="en-US" sz="2800" dirty="0">
                <a:latin typeface="游ゴシック" panose="020B0400000000000000" pitchFamily="50" charset="-128"/>
                <a:ea typeface="游ゴシック" panose="020B0400000000000000" pitchFamily="50" charset="-128"/>
              </a:rPr>
              <a:t>でサンプリングした音を</a:t>
            </a:r>
            <a:r>
              <a:rPr kumimoji="1" lang="en-US" altLang="ja-JP" sz="2800" dirty="0">
                <a:latin typeface="游ゴシック" panose="020B0400000000000000" pitchFamily="50" charset="-128"/>
                <a:ea typeface="游ゴシック" panose="020B0400000000000000" pitchFamily="50" charset="-128"/>
              </a:rPr>
              <a:t>16</a:t>
            </a:r>
            <a:r>
              <a:rPr kumimoji="1" lang="ja-JP" altLang="en-US" sz="2800" dirty="0">
                <a:latin typeface="游ゴシック" panose="020B0400000000000000" pitchFamily="50" charset="-128"/>
                <a:ea typeface="游ゴシック" panose="020B0400000000000000" pitchFamily="50" charset="-128"/>
              </a:rPr>
              <a:t>ビットで線形量子化する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▷音信号を</a:t>
            </a:r>
            <a:r>
              <a:rPr kumimoji="1" lang="en-US" altLang="ja-JP" sz="2800" dirty="0">
                <a:latin typeface="游ゴシック" panose="020B0400000000000000" pitchFamily="50" charset="-128"/>
                <a:ea typeface="游ゴシック" panose="020B0400000000000000" pitchFamily="50" charset="-128"/>
              </a:rPr>
              <a:t>-32768</a:t>
            </a:r>
            <a:r>
              <a:rPr kumimoji="1" lang="ja-JP" altLang="en-US" sz="2800" dirty="0">
                <a:latin typeface="游ゴシック" panose="020B0400000000000000" pitchFamily="50" charset="-128"/>
                <a:ea typeface="游ゴシック" panose="020B0400000000000000" pitchFamily="50" charset="-128"/>
              </a:rPr>
              <a:t>～</a:t>
            </a:r>
            <a:r>
              <a:rPr kumimoji="1" lang="en-US" altLang="ja-JP" sz="2800" dirty="0">
                <a:latin typeface="游ゴシック" panose="020B0400000000000000" pitchFamily="50" charset="-128"/>
                <a:ea typeface="游ゴシック" panose="020B0400000000000000" pitchFamily="50" charset="-128"/>
              </a:rPr>
              <a:t>32767</a:t>
            </a:r>
            <a:r>
              <a:rPr kumimoji="1" lang="ja-JP" altLang="en-US" sz="2800" dirty="0">
                <a:latin typeface="游ゴシック" panose="020B0400000000000000" pitchFamily="50" charset="-128"/>
                <a:ea typeface="游ゴシック" panose="020B0400000000000000" pitchFamily="50" charset="-128"/>
              </a:rPr>
              <a:t>の整数で表現，比は約</a:t>
            </a:r>
            <a:r>
              <a:rPr kumimoji="1" lang="en-US" altLang="ja-JP" sz="2800" dirty="0">
                <a:latin typeface="游ゴシック" panose="020B0400000000000000" pitchFamily="50" charset="-128"/>
                <a:ea typeface="游ゴシック" panose="020B0400000000000000" pitchFamily="50" charset="-128"/>
              </a:rPr>
              <a:t>32000</a:t>
            </a:r>
            <a:r>
              <a:rPr kumimoji="1" lang="ja-JP" altLang="en-US" sz="2800" dirty="0">
                <a:latin typeface="游ゴシック" panose="020B0400000000000000" pitchFamily="50" charset="-128"/>
                <a:ea typeface="游ゴシック" panose="020B0400000000000000" pitchFamily="50" charset="-128"/>
              </a:rPr>
              <a:t>倍</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オーケストラなどの音楽を再現するには不足だが，十分な精度</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en-US" altLang="ja-JP" sz="2800" dirty="0">
                <a:latin typeface="游ゴシック" panose="020B0400000000000000" pitchFamily="50" charset="-128"/>
                <a:ea typeface="游ゴシック" panose="020B0400000000000000" pitchFamily="50" charset="-128"/>
              </a:rPr>
              <a:t>CD</a:t>
            </a:r>
            <a:r>
              <a:rPr kumimoji="1" lang="ja-JP" altLang="en-US" sz="2800" dirty="0">
                <a:latin typeface="游ゴシック" panose="020B0400000000000000" pitchFamily="50" charset="-128"/>
                <a:ea typeface="游ゴシック" panose="020B0400000000000000" pitchFamily="50" charset="-128"/>
              </a:rPr>
              <a:t>では</a:t>
            </a:r>
            <a:r>
              <a:rPr kumimoji="1" lang="en-US" altLang="ja-JP" sz="2800" dirty="0">
                <a:latin typeface="游ゴシック" panose="020B0400000000000000" pitchFamily="50" charset="-128"/>
                <a:ea typeface="游ゴシック" panose="020B0400000000000000" pitchFamily="50" charset="-128"/>
              </a:rPr>
              <a:t>2</a:t>
            </a:r>
            <a:r>
              <a:rPr kumimoji="1" lang="ja-JP" altLang="en-US" sz="2800" dirty="0">
                <a:latin typeface="游ゴシック" panose="020B0400000000000000" pitchFamily="50" charset="-128"/>
                <a:ea typeface="游ゴシック" panose="020B0400000000000000" pitchFamily="50" charset="-128"/>
              </a:rPr>
              <a:t>チャネルステレオの音を記録・再生できる</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4887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D807-8402-DC59-F96C-1A36EF55E3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A47C392-9D76-AD32-0655-D1C1AA6FDCD4}"/>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5.4.2 </a:t>
            </a:r>
            <a:r>
              <a:rPr kumimoji="1" lang="ja-JP" altLang="en-US" dirty="0">
                <a:latin typeface="游ゴシック" panose="020B0400000000000000" pitchFamily="50" charset="-128"/>
                <a:ea typeface="游ゴシック" panose="020B0400000000000000" pitchFamily="50" charset="-128"/>
              </a:rPr>
              <a:t>高能率音楽符号化</a:t>
            </a:r>
          </a:p>
        </p:txBody>
      </p:sp>
      <p:sp>
        <p:nvSpPr>
          <p:cNvPr id="3" name="コンテンツ プレースホルダー 2">
            <a:extLst>
              <a:ext uri="{FF2B5EF4-FFF2-40B4-BE49-F238E27FC236}">
                <a16:creationId xmlns:a16="http://schemas.microsoft.com/office/drawing/2014/main" id="{D483CE32-A326-588A-9025-5A84344A63A4}"/>
              </a:ext>
            </a:extLst>
          </p:cNvPr>
          <p:cNvSpPr>
            <a:spLocks noGrp="1"/>
          </p:cNvSpPr>
          <p:nvPr>
            <p:ph idx="1"/>
          </p:nvPr>
        </p:nvSpPr>
        <p:spPr>
          <a:xfrm>
            <a:off x="612648" y="1325240"/>
            <a:ext cx="10653579" cy="5187072"/>
          </a:xfrm>
        </p:spPr>
        <p:txBody>
          <a:bodyPr>
            <a:normAutofit/>
          </a:bodyPr>
          <a:lstStyle/>
          <a:p>
            <a:pPr marL="0" indent="0">
              <a:buNone/>
            </a:pPr>
            <a:r>
              <a:rPr kumimoji="1" lang="en-US" altLang="ja-JP" sz="2800" dirty="0">
                <a:latin typeface="游ゴシック" panose="020B0400000000000000" pitchFamily="50" charset="-128"/>
                <a:ea typeface="游ゴシック" panose="020B0400000000000000" pitchFamily="50" charset="-128"/>
              </a:rPr>
              <a:t>CD</a:t>
            </a:r>
            <a:r>
              <a:rPr kumimoji="1" lang="ja-JP" altLang="en-US" sz="2800" dirty="0">
                <a:latin typeface="游ゴシック" panose="020B0400000000000000" pitchFamily="50" charset="-128"/>
                <a:ea typeface="游ゴシック" panose="020B0400000000000000" pitchFamily="50" charset="-128"/>
              </a:rPr>
              <a:t>のステレオ音源をそのまま伝送するために必要な速度</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約</a:t>
            </a:r>
            <a:r>
              <a:rPr kumimoji="1" lang="en-US" altLang="ja-JP" sz="2800" dirty="0">
                <a:latin typeface="游ゴシック" panose="020B0400000000000000" pitchFamily="50" charset="-128"/>
                <a:ea typeface="游ゴシック" panose="020B0400000000000000" pitchFamily="50" charset="-128"/>
              </a:rPr>
              <a:t>1.4</a:t>
            </a:r>
            <a:r>
              <a:rPr kumimoji="1" lang="ja-JP" altLang="en-US" sz="2800" dirty="0">
                <a:latin typeface="游ゴシック" panose="020B0400000000000000" pitchFamily="50" charset="-128"/>
                <a:ea typeface="游ゴシック" panose="020B0400000000000000" pitchFamily="50" charset="-128"/>
              </a:rPr>
              <a:t>メガビット毎秒</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▷３分の曲なら３０メガバイト以上の大きさ</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サンプリング周波数か量子化ビットを下げればいいけど，</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品質が低下してしまう．</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高能率音楽符号化</a:t>
            </a:r>
            <a:r>
              <a:rPr kumimoji="1" lang="ja-JP" altLang="en-US" sz="2800" dirty="0">
                <a:latin typeface="游ゴシック" panose="020B0400000000000000" pitchFamily="50" charset="-128"/>
                <a:ea typeface="游ゴシック" panose="020B0400000000000000" pitchFamily="50" charset="-128"/>
              </a:rPr>
              <a:t>が発明されている</a:t>
            </a:r>
            <a:endParaRPr kumimoji="1" lang="en-US" altLang="ja-JP" sz="2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809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36BA4-32DD-F7BD-3162-6364C88088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945C82-8625-71F6-F8E6-30ADC4ED95FC}"/>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5.4.2 </a:t>
            </a:r>
            <a:r>
              <a:rPr kumimoji="1" lang="ja-JP" altLang="en-US" dirty="0">
                <a:latin typeface="游ゴシック" panose="020B0400000000000000" pitchFamily="50" charset="-128"/>
                <a:ea typeface="游ゴシック" panose="020B0400000000000000" pitchFamily="50" charset="-128"/>
              </a:rPr>
              <a:t>高能率音楽符号化</a:t>
            </a:r>
          </a:p>
        </p:txBody>
      </p:sp>
      <p:sp>
        <p:nvSpPr>
          <p:cNvPr id="3" name="コンテンツ プレースホルダー 2">
            <a:extLst>
              <a:ext uri="{FF2B5EF4-FFF2-40B4-BE49-F238E27FC236}">
                <a16:creationId xmlns:a16="http://schemas.microsoft.com/office/drawing/2014/main" id="{FA6258A3-CD15-7365-DAB3-CD81141C86D5}"/>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高能率音楽符号化：</a:t>
            </a:r>
            <a:r>
              <a:rPr kumimoji="1" lang="ja-JP" altLang="en-US" sz="2800" dirty="0">
                <a:latin typeface="游ゴシック" panose="020B0400000000000000" pitchFamily="50" charset="-128"/>
                <a:ea typeface="游ゴシック" panose="020B0400000000000000" pitchFamily="50" charset="-128"/>
              </a:rPr>
              <a:t>代表的な</a:t>
            </a:r>
            <a:r>
              <a:rPr kumimoji="1" lang="en-US" altLang="ja-JP" sz="2800" b="1" dirty="0">
                <a:latin typeface="游ゴシック" panose="020B0400000000000000" pitchFamily="50" charset="-128"/>
                <a:ea typeface="游ゴシック" panose="020B0400000000000000" pitchFamily="50" charset="-128"/>
              </a:rPr>
              <a:t>MP3(MPEG 1 audio layer 3)</a:t>
            </a:r>
          </a:p>
          <a:p>
            <a:pPr marL="0" indent="0">
              <a:buNone/>
            </a:pPr>
            <a:r>
              <a:rPr kumimoji="1" lang="ja-JP" altLang="en-US" sz="2800" dirty="0">
                <a:latin typeface="游ゴシック" panose="020B0400000000000000" pitchFamily="50" charset="-128"/>
                <a:ea typeface="游ゴシック" panose="020B0400000000000000" pitchFamily="50" charset="-128"/>
              </a:rPr>
              <a:t>映像符号化方式</a:t>
            </a:r>
            <a:r>
              <a:rPr kumimoji="1" lang="en-US" altLang="ja-JP" sz="2800" dirty="0">
                <a:latin typeface="游ゴシック" panose="020B0400000000000000" pitchFamily="50" charset="-128"/>
                <a:ea typeface="游ゴシック" panose="020B0400000000000000" pitchFamily="50" charset="-128"/>
              </a:rPr>
              <a:t>MPEG1</a:t>
            </a:r>
            <a:r>
              <a:rPr kumimoji="1" lang="ja-JP" altLang="en-US" sz="2800" dirty="0">
                <a:latin typeface="游ゴシック" panose="020B0400000000000000" pitchFamily="50" charset="-128"/>
                <a:ea typeface="游ゴシック" panose="020B0400000000000000" pitchFamily="50" charset="-128"/>
              </a:rPr>
              <a:t>に使われている</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オーディオ符号化方式の一つ</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「よく聞こえる音は細かく量子化し，</a:t>
            </a:r>
            <a:br>
              <a:rPr kumimoji="1" lang="en-US" altLang="ja-JP" sz="2800" dirty="0">
                <a:latin typeface="游ゴシック" panose="020B0400000000000000" pitchFamily="50" charset="-128"/>
                <a:ea typeface="游ゴシック" panose="020B0400000000000000" pitchFamily="50" charset="-128"/>
              </a:rPr>
            </a:br>
            <a:r>
              <a:rPr kumimoji="1" lang="en-US" altLang="ja-JP" sz="2800" dirty="0">
                <a:latin typeface="游ゴシック" panose="020B0400000000000000" pitchFamily="50" charset="-128"/>
                <a:ea typeface="游ゴシック" panose="020B0400000000000000" pitchFamily="50" charset="-128"/>
              </a:rPr>
              <a:t>	</a:t>
            </a:r>
            <a:r>
              <a:rPr kumimoji="1" lang="ja-JP" altLang="en-US" sz="2800" dirty="0">
                <a:latin typeface="游ゴシック" panose="020B0400000000000000" pitchFamily="50" charset="-128"/>
                <a:ea typeface="游ゴシック" panose="020B0400000000000000" pitchFamily="50" charset="-128"/>
              </a:rPr>
              <a:t>あまり聞こえない音は粗く量子化する」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非常に低い音や高い音，大きい周波数成分の近くにある小さい音</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▷音を高さごとに分けることが必要</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2839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5AA95-86C3-B5EE-E716-83FDC4B3FC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A905E8-B016-20ED-4AB8-6B83BBC01AC6}"/>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5.4.2 </a:t>
            </a:r>
            <a:r>
              <a:rPr kumimoji="1" lang="ja-JP" altLang="en-US" dirty="0">
                <a:latin typeface="游ゴシック" panose="020B0400000000000000" pitchFamily="50" charset="-128"/>
                <a:ea typeface="游ゴシック" panose="020B0400000000000000" pitchFamily="50" charset="-128"/>
              </a:rPr>
              <a:t>高能率音楽符号化</a:t>
            </a:r>
          </a:p>
        </p:txBody>
      </p:sp>
      <p:sp>
        <p:nvSpPr>
          <p:cNvPr id="3" name="コンテンツ プレースホルダー 2">
            <a:extLst>
              <a:ext uri="{FF2B5EF4-FFF2-40B4-BE49-F238E27FC236}">
                <a16:creationId xmlns:a16="http://schemas.microsoft.com/office/drawing/2014/main" id="{AEA6DF3A-7723-2164-70B8-278BAB8D3C69}"/>
              </a:ext>
            </a:extLst>
          </p:cNvPr>
          <p:cNvSpPr>
            <a:spLocks noGrp="1"/>
          </p:cNvSpPr>
          <p:nvPr>
            <p:ph idx="1"/>
          </p:nvPr>
        </p:nvSpPr>
        <p:spPr>
          <a:xfrm>
            <a:off x="612648" y="1325240"/>
            <a:ext cx="10653579" cy="5187072"/>
          </a:xfrm>
        </p:spPr>
        <p:txBody>
          <a:bodyPr>
            <a:normAutofit/>
          </a:bodyPr>
          <a:lstStyle/>
          <a:p>
            <a:pPr marL="0" indent="0">
              <a:buNone/>
            </a:pPr>
            <a:r>
              <a:rPr kumimoji="1" lang="en-US" altLang="ja-JP" sz="2800" b="1" dirty="0">
                <a:latin typeface="游ゴシック" panose="020B0400000000000000" pitchFamily="50" charset="-128"/>
                <a:ea typeface="游ゴシック" panose="020B0400000000000000" pitchFamily="50" charset="-128"/>
              </a:rPr>
              <a:t>MP3</a:t>
            </a:r>
          </a:p>
          <a:p>
            <a:pPr marL="0" indent="0">
              <a:buNone/>
            </a:pPr>
            <a:r>
              <a:rPr kumimoji="1" lang="ja-JP" altLang="en-US" sz="2800" dirty="0">
                <a:latin typeface="游ゴシック" panose="020B0400000000000000" pitchFamily="50" charset="-128"/>
                <a:ea typeface="游ゴシック" panose="020B0400000000000000" pitchFamily="50" charset="-128"/>
              </a:rPr>
              <a:t>音を高さごとに分けるには？</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入力音を周波数ごとの要素に分け，聞こえやすさに応じて量子化</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最小可聴域とマスキングを考慮し，</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どの高さをどの程度粗くするか決める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en-US" altLang="ja-JP" sz="2800" dirty="0">
                <a:latin typeface="游ゴシック" panose="020B0400000000000000" pitchFamily="50" charset="-128"/>
                <a:ea typeface="游ゴシック" panose="020B0400000000000000" pitchFamily="50" charset="-128"/>
              </a:rPr>
              <a:t>MP3</a:t>
            </a:r>
            <a:r>
              <a:rPr kumimoji="1" lang="ja-JP" altLang="en-US" sz="2800" dirty="0">
                <a:latin typeface="游ゴシック" panose="020B0400000000000000" pitchFamily="50" charset="-128"/>
                <a:ea typeface="游ゴシック" panose="020B0400000000000000" pitchFamily="50" charset="-128"/>
              </a:rPr>
              <a:t>で標準的な</a:t>
            </a:r>
            <a:r>
              <a:rPr kumimoji="1" lang="en-US" altLang="ja-JP" sz="2800" dirty="0">
                <a:latin typeface="游ゴシック" panose="020B0400000000000000" pitchFamily="50" charset="-128"/>
                <a:ea typeface="游ゴシック" panose="020B0400000000000000" pitchFamily="50" charset="-128"/>
              </a:rPr>
              <a:t>128</a:t>
            </a:r>
            <a:r>
              <a:rPr kumimoji="1" lang="ja-JP" altLang="en-US" sz="2800" dirty="0">
                <a:latin typeface="游ゴシック" panose="020B0400000000000000" pitchFamily="50" charset="-128"/>
                <a:ea typeface="游ゴシック" panose="020B0400000000000000" pitchFamily="50" charset="-128"/>
              </a:rPr>
              <a:t>キロビット毎秒でステレオ音楽信号を符号化</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▷１サンプルあたり量子化ビット数は平均</a:t>
            </a:r>
            <a:r>
              <a:rPr kumimoji="1" lang="en-US" altLang="ja-JP" sz="2800" dirty="0">
                <a:latin typeface="游ゴシック" panose="020B0400000000000000" pitchFamily="50" charset="-128"/>
                <a:ea typeface="游ゴシック" panose="020B0400000000000000" pitchFamily="50" charset="-128"/>
              </a:rPr>
              <a:t>1.5</a:t>
            </a:r>
            <a:r>
              <a:rPr kumimoji="1" lang="ja-JP" altLang="en-US" sz="2800" dirty="0">
                <a:latin typeface="游ゴシック" panose="020B0400000000000000" pitchFamily="50" charset="-128"/>
                <a:ea typeface="游ゴシック" panose="020B0400000000000000" pitchFamily="50" charset="-128"/>
              </a:rPr>
              <a:t>ビット</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3979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4CBAF-224B-0C42-E41E-EE2B71F46D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81FA95-4253-F525-D094-126D537B9208}"/>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5.4.2 </a:t>
            </a:r>
            <a:r>
              <a:rPr kumimoji="1" lang="ja-JP" altLang="en-US" dirty="0">
                <a:latin typeface="游ゴシック" panose="020B0400000000000000" pitchFamily="50" charset="-128"/>
                <a:ea typeface="游ゴシック" panose="020B0400000000000000" pitchFamily="50" charset="-128"/>
              </a:rPr>
              <a:t>高能率音楽符号化</a:t>
            </a:r>
          </a:p>
        </p:txBody>
      </p:sp>
      <p:sp>
        <p:nvSpPr>
          <p:cNvPr id="3" name="コンテンツ プレースホルダー 2">
            <a:extLst>
              <a:ext uri="{FF2B5EF4-FFF2-40B4-BE49-F238E27FC236}">
                <a16:creationId xmlns:a16="http://schemas.microsoft.com/office/drawing/2014/main" id="{C4190ABB-04D9-CCD0-5F5B-2AC01E0E3261}"/>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高能率音楽符号化：</a:t>
            </a:r>
            <a:r>
              <a:rPr kumimoji="1" lang="ja-JP" altLang="en-US" sz="2800" dirty="0">
                <a:latin typeface="游ゴシック" panose="020B0400000000000000" pitchFamily="50" charset="-128"/>
                <a:ea typeface="游ゴシック" panose="020B0400000000000000" pitchFamily="50" charset="-128"/>
              </a:rPr>
              <a:t>代表的な</a:t>
            </a:r>
            <a:r>
              <a:rPr kumimoji="1" lang="en-US" altLang="ja-JP" sz="2800" b="1" dirty="0">
                <a:latin typeface="游ゴシック" panose="020B0400000000000000" pitchFamily="50" charset="-128"/>
                <a:ea typeface="游ゴシック" panose="020B0400000000000000" pitchFamily="50" charset="-128"/>
              </a:rPr>
              <a:t>AAC(advanced audio coding)</a:t>
            </a:r>
          </a:p>
          <a:p>
            <a:pPr marL="0" indent="0">
              <a:buNone/>
            </a:pPr>
            <a:r>
              <a:rPr kumimoji="1" lang="en-US" altLang="ja-JP" sz="2800" dirty="0">
                <a:latin typeface="游ゴシック" panose="020B0400000000000000" pitchFamily="50" charset="-128"/>
                <a:ea typeface="游ゴシック" panose="020B0400000000000000" pitchFamily="50" charset="-128"/>
              </a:rPr>
              <a:t>MP3</a:t>
            </a:r>
            <a:r>
              <a:rPr kumimoji="1" lang="ja-JP" altLang="en-US" sz="2800" dirty="0">
                <a:latin typeface="游ゴシック" panose="020B0400000000000000" pitchFamily="50" charset="-128"/>
                <a:ea typeface="游ゴシック" panose="020B0400000000000000" pitchFamily="50" charset="-128"/>
              </a:rPr>
              <a:t>よりも圧縮率が高い</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継時マスキングまで考慮した量子化</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地上デジタル放送の音声符号化に用いられる</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0489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F1CA-82D1-8AC1-05C7-1C9CCB19273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B58500-AB98-07E6-471F-38AEC7A7A792}"/>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5.4.3 CD</a:t>
            </a:r>
            <a:r>
              <a:rPr kumimoji="1" lang="ja-JP" altLang="en-US" dirty="0">
                <a:latin typeface="游ゴシック" panose="020B0400000000000000" pitchFamily="50" charset="-128"/>
                <a:ea typeface="游ゴシック" panose="020B0400000000000000" pitchFamily="50" charset="-128"/>
              </a:rPr>
              <a:t>を超える音</a:t>
            </a:r>
          </a:p>
        </p:txBody>
      </p:sp>
      <p:sp>
        <p:nvSpPr>
          <p:cNvPr id="3" name="コンテンツ プレースホルダー 2">
            <a:extLst>
              <a:ext uri="{FF2B5EF4-FFF2-40B4-BE49-F238E27FC236}">
                <a16:creationId xmlns:a16="http://schemas.microsoft.com/office/drawing/2014/main" id="{F099025E-BB68-EF34-D004-2D0A12446355}"/>
              </a:ext>
            </a:extLst>
          </p:cNvPr>
          <p:cNvSpPr>
            <a:spLocks noGrp="1"/>
          </p:cNvSpPr>
          <p:nvPr>
            <p:ph idx="1"/>
          </p:nvPr>
        </p:nvSpPr>
        <p:spPr>
          <a:xfrm>
            <a:off x="612648" y="1325240"/>
            <a:ext cx="10653579" cy="5187072"/>
          </a:xfrm>
        </p:spPr>
        <p:txBody>
          <a:bodyPr>
            <a:normAutofit/>
          </a:bodyPr>
          <a:lstStyle/>
          <a:p>
            <a:pPr marL="0" indent="0">
              <a:buNone/>
            </a:pPr>
            <a:r>
              <a:rPr kumimoji="1" lang="en-US" altLang="ja-JP" sz="2800" b="1" dirty="0">
                <a:latin typeface="游ゴシック" panose="020B0400000000000000" pitchFamily="50" charset="-128"/>
                <a:ea typeface="游ゴシック" panose="020B0400000000000000" pitchFamily="50" charset="-128"/>
              </a:rPr>
              <a:t>SACD(Super Audio CD)</a:t>
            </a:r>
          </a:p>
          <a:p>
            <a:pPr marL="0" indent="0">
              <a:buNone/>
            </a:pPr>
            <a:r>
              <a:rPr kumimoji="1" lang="en-US" altLang="ja-JP" sz="2800" dirty="0">
                <a:latin typeface="游ゴシック" panose="020B0400000000000000" pitchFamily="50" charset="-128"/>
                <a:ea typeface="游ゴシック" panose="020B0400000000000000" pitchFamily="50" charset="-128"/>
              </a:rPr>
              <a:t>PCM</a:t>
            </a:r>
            <a:r>
              <a:rPr kumimoji="1" lang="ja-JP" altLang="en-US" sz="2800" dirty="0">
                <a:latin typeface="游ゴシック" panose="020B0400000000000000" pitchFamily="50" charset="-128"/>
                <a:ea typeface="游ゴシック" panose="020B0400000000000000" pitchFamily="50" charset="-128"/>
              </a:rPr>
              <a:t>方式ではなく，</a:t>
            </a:r>
            <a:r>
              <a:rPr kumimoji="1" lang="ja-JP" altLang="en-US" sz="2800" b="1" dirty="0">
                <a:latin typeface="游ゴシック" panose="020B0400000000000000" pitchFamily="50" charset="-128"/>
                <a:ea typeface="游ゴシック" panose="020B0400000000000000" pitchFamily="50" charset="-128"/>
              </a:rPr>
              <a:t>デルタ・シグマ変調方式</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サンプリング周波数：</a:t>
            </a:r>
            <a:r>
              <a:rPr kumimoji="1" lang="en-US" altLang="ja-JP" sz="2800" dirty="0">
                <a:latin typeface="游ゴシック" panose="020B0400000000000000" pitchFamily="50" charset="-128"/>
                <a:ea typeface="游ゴシック" panose="020B0400000000000000" pitchFamily="50" charset="-128"/>
              </a:rPr>
              <a:t>2.8224MHz</a:t>
            </a:r>
            <a:r>
              <a:rPr kumimoji="1" lang="ja-JP" altLang="en-US" sz="2800" dirty="0">
                <a:latin typeface="游ゴシック" panose="020B0400000000000000" pitchFamily="50" charset="-128"/>
                <a:ea typeface="游ゴシック" panose="020B0400000000000000" pitchFamily="50" charset="-128"/>
              </a:rPr>
              <a:t>，量子化ビット数：</a:t>
            </a:r>
            <a:r>
              <a:rPr kumimoji="1" lang="en-US" altLang="ja-JP" sz="2800" dirty="0">
                <a:latin typeface="游ゴシック" panose="020B0400000000000000" pitchFamily="50" charset="-128"/>
                <a:ea typeface="游ゴシック" panose="020B0400000000000000" pitchFamily="50" charset="-128"/>
              </a:rPr>
              <a:t>1</a:t>
            </a:r>
            <a:r>
              <a:rPr kumimoji="1" lang="ja-JP" altLang="en-US" sz="2800" dirty="0">
                <a:latin typeface="游ゴシック" panose="020B0400000000000000" pitchFamily="50" charset="-128"/>
                <a:ea typeface="游ゴシック" panose="020B0400000000000000" pitchFamily="50" charset="-128"/>
              </a:rPr>
              <a:t>ビット</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可聴周波数</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およそ</a:t>
            </a:r>
            <a:r>
              <a:rPr kumimoji="1" lang="en-US" altLang="ja-JP" sz="2800" dirty="0">
                <a:latin typeface="游ゴシック" panose="020B0400000000000000" pitchFamily="50" charset="-128"/>
                <a:ea typeface="游ゴシック" panose="020B0400000000000000" pitchFamily="50" charset="-128"/>
              </a:rPr>
              <a:t>20kHz</a:t>
            </a:r>
            <a:r>
              <a:rPr kumimoji="1" lang="ja-JP" altLang="en-US" sz="2800" dirty="0">
                <a:latin typeface="游ゴシック" panose="020B0400000000000000" pitchFamily="50" charset="-128"/>
                <a:ea typeface="游ゴシック" panose="020B0400000000000000" pitchFamily="50" charset="-128"/>
              </a:rPr>
              <a:t>まで</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よりも高い周波数の</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音の記録・再生が可能</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en-US" altLang="ja-JP" sz="2800" dirty="0">
                <a:latin typeface="游ゴシック" panose="020B0400000000000000" pitchFamily="50" charset="-128"/>
                <a:ea typeface="游ゴシック" panose="020B0400000000000000" pitchFamily="50" charset="-128"/>
              </a:rPr>
              <a:t>5.1</a:t>
            </a:r>
            <a:r>
              <a:rPr kumimoji="1" lang="ja-JP" altLang="en-US" sz="2800" dirty="0">
                <a:latin typeface="游ゴシック" panose="020B0400000000000000" pitchFamily="50" charset="-128"/>
                <a:ea typeface="游ゴシック" panose="020B0400000000000000" pitchFamily="50" charset="-128"/>
              </a:rPr>
              <a:t>チャネルサラウンドの音の記録が可能</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8010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7EF3A-D46D-B957-FEC2-2C176C24F9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07BDAB-239C-D677-857B-C26421C0DFB7}"/>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5.4.3 CD</a:t>
            </a:r>
            <a:r>
              <a:rPr kumimoji="1" lang="ja-JP" altLang="en-US" dirty="0">
                <a:latin typeface="游ゴシック" panose="020B0400000000000000" pitchFamily="50" charset="-128"/>
                <a:ea typeface="游ゴシック" panose="020B0400000000000000" pitchFamily="50" charset="-128"/>
              </a:rPr>
              <a:t>を超える音</a:t>
            </a:r>
          </a:p>
        </p:txBody>
      </p:sp>
      <p:sp>
        <p:nvSpPr>
          <p:cNvPr id="3" name="コンテンツ プレースホルダー 2">
            <a:extLst>
              <a:ext uri="{FF2B5EF4-FFF2-40B4-BE49-F238E27FC236}">
                <a16:creationId xmlns:a16="http://schemas.microsoft.com/office/drawing/2014/main" id="{A1DF52CD-E277-88F0-C444-DD2E1412505A}"/>
              </a:ext>
            </a:extLst>
          </p:cNvPr>
          <p:cNvSpPr>
            <a:spLocks noGrp="1"/>
          </p:cNvSpPr>
          <p:nvPr>
            <p:ph idx="1"/>
          </p:nvPr>
        </p:nvSpPr>
        <p:spPr>
          <a:xfrm>
            <a:off x="612648" y="1325240"/>
            <a:ext cx="10653579" cy="5187072"/>
          </a:xfrm>
        </p:spPr>
        <p:txBody>
          <a:bodyPr>
            <a:normAutofit/>
          </a:bodyPr>
          <a:lstStyle/>
          <a:p>
            <a:pPr marL="0" indent="0">
              <a:buNone/>
            </a:pPr>
            <a:r>
              <a:rPr kumimoji="1" lang="en-US" altLang="ja-JP" sz="2800" b="1" dirty="0">
                <a:latin typeface="游ゴシック" panose="020B0400000000000000" pitchFamily="50" charset="-128"/>
                <a:ea typeface="游ゴシック" panose="020B0400000000000000" pitchFamily="50" charset="-128"/>
              </a:rPr>
              <a:t>DVD-Audio</a:t>
            </a:r>
          </a:p>
          <a:p>
            <a:pPr marL="0" indent="0">
              <a:buNone/>
            </a:pPr>
            <a:r>
              <a:rPr kumimoji="1" lang="en-US" altLang="ja-JP" sz="2800" dirty="0">
                <a:latin typeface="游ゴシック" panose="020B0400000000000000" pitchFamily="50" charset="-128"/>
                <a:ea typeface="游ゴシック" panose="020B0400000000000000" pitchFamily="50" charset="-128"/>
              </a:rPr>
              <a:t>DVD</a:t>
            </a:r>
            <a:r>
              <a:rPr kumimoji="1" lang="ja-JP" altLang="en-US" sz="2800" dirty="0">
                <a:latin typeface="游ゴシック" panose="020B0400000000000000" pitchFamily="50" charset="-128"/>
                <a:ea typeface="游ゴシック" panose="020B0400000000000000" pitchFamily="50" charset="-128"/>
              </a:rPr>
              <a:t>メディアに記録する高品質オーディオの規格</a:t>
            </a:r>
            <a:endParaRPr kumimoji="1" lang="en-US" altLang="ja-JP" sz="28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サンプリング周波数を</a:t>
            </a:r>
            <a:r>
              <a:rPr kumimoji="1" lang="en-US" altLang="ja-JP" sz="2800" dirty="0">
                <a:latin typeface="游ゴシック" panose="020B0400000000000000" pitchFamily="50" charset="-128"/>
                <a:ea typeface="游ゴシック" panose="020B0400000000000000" pitchFamily="50" charset="-128"/>
              </a:rPr>
              <a:t>44.1kHz</a:t>
            </a:r>
            <a:r>
              <a:rPr kumimoji="1" lang="ja-JP" altLang="en-US" sz="2800" dirty="0">
                <a:latin typeface="游ゴシック" panose="020B0400000000000000" pitchFamily="50" charset="-128"/>
                <a:ea typeface="游ゴシック" panose="020B0400000000000000" pitchFamily="50" charset="-128"/>
              </a:rPr>
              <a:t>から</a:t>
            </a:r>
            <a:r>
              <a:rPr kumimoji="1" lang="en-US" altLang="ja-JP" sz="2800" dirty="0">
                <a:latin typeface="游ゴシック" panose="020B0400000000000000" pitchFamily="50" charset="-128"/>
                <a:ea typeface="游ゴシック" panose="020B0400000000000000" pitchFamily="50" charset="-128"/>
              </a:rPr>
              <a:t>192kHz</a:t>
            </a:r>
            <a:r>
              <a:rPr kumimoji="1" lang="ja-JP" altLang="en-US" sz="2800" dirty="0">
                <a:latin typeface="游ゴシック" panose="020B0400000000000000" pitchFamily="50" charset="-128"/>
                <a:ea typeface="游ゴシック" panose="020B0400000000000000" pitchFamily="50" charset="-128"/>
              </a:rPr>
              <a:t>の中から選べる</a:t>
            </a:r>
            <a:br>
              <a:rPr kumimoji="1" lang="en-US" altLang="ja-JP" sz="2800" dirty="0">
                <a:latin typeface="游ゴシック" panose="020B0400000000000000" pitchFamily="50" charset="-128"/>
                <a:ea typeface="游ゴシック" panose="020B0400000000000000" pitchFamily="50" charset="-128"/>
              </a:rPr>
            </a:br>
            <a:r>
              <a:rPr kumimoji="1" lang="en-US" altLang="ja-JP" sz="2800" dirty="0">
                <a:latin typeface="游ゴシック" panose="020B0400000000000000" pitchFamily="50" charset="-128"/>
                <a:ea typeface="游ゴシック" panose="020B0400000000000000" pitchFamily="50" charset="-128"/>
              </a:rPr>
              <a:t>192kHz</a:t>
            </a:r>
            <a:r>
              <a:rPr kumimoji="1" lang="ja-JP" altLang="en-US" sz="2800" dirty="0">
                <a:latin typeface="游ゴシック" panose="020B0400000000000000" pitchFamily="50" charset="-128"/>
                <a:ea typeface="游ゴシック" panose="020B0400000000000000" pitchFamily="50" charset="-128"/>
              </a:rPr>
              <a:t>でサンプリングすれば</a:t>
            </a:r>
            <a:r>
              <a:rPr kumimoji="1" lang="en-US" altLang="ja-JP" sz="2800" dirty="0">
                <a:latin typeface="游ゴシック" panose="020B0400000000000000" pitchFamily="50" charset="-128"/>
                <a:ea typeface="游ゴシック" panose="020B0400000000000000" pitchFamily="50" charset="-128"/>
              </a:rPr>
              <a:t>96kHz</a:t>
            </a:r>
            <a:r>
              <a:rPr kumimoji="1" lang="ja-JP" altLang="en-US" sz="2800" dirty="0">
                <a:latin typeface="游ゴシック" panose="020B0400000000000000" pitchFamily="50" charset="-128"/>
                <a:ea typeface="游ゴシック" panose="020B0400000000000000" pitchFamily="50" charset="-128"/>
              </a:rPr>
              <a:t>の音</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超音波</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を記録可能</a:t>
            </a:r>
            <a:endParaRPr kumimoji="1" lang="en-US" altLang="ja-JP" sz="28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量子化ビット数を</a:t>
            </a:r>
            <a:r>
              <a:rPr kumimoji="1" lang="en-US" altLang="ja-JP" sz="2800" dirty="0">
                <a:latin typeface="游ゴシック" panose="020B0400000000000000" pitchFamily="50" charset="-128"/>
                <a:ea typeface="游ゴシック" panose="020B0400000000000000" pitchFamily="50" charset="-128"/>
              </a:rPr>
              <a:t>16</a:t>
            </a:r>
            <a:r>
              <a:rPr kumimoji="1" lang="ja-JP" altLang="en-US" sz="2800" dirty="0">
                <a:latin typeface="游ゴシック" panose="020B0400000000000000" pitchFamily="50" charset="-128"/>
                <a:ea typeface="游ゴシック" panose="020B0400000000000000" pitchFamily="50" charset="-128"/>
              </a:rPr>
              <a:t>ビットから</a:t>
            </a:r>
            <a:r>
              <a:rPr kumimoji="1" lang="en-US" altLang="ja-JP" sz="2800" dirty="0">
                <a:latin typeface="游ゴシック" panose="020B0400000000000000" pitchFamily="50" charset="-128"/>
                <a:ea typeface="游ゴシック" panose="020B0400000000000000" pitchFamily="50" charset="-128"/>
              </a:rPr>
              <a:t>24</a:t>
            </a:r>
            <a:r>
              <a:rPr kumimoji="1" lang="ja-JP" altLang="en-US" sz="2800" dirty="0">
                <a:latin typeface="游ゴシック" panose="020B0400000000000000" pitchFamily="50" charset="-128"/>
                <a:ea typeface="游ゴシック" panose="020B0400000000000000" pitchFamily="50" charset="-128"/>
              </a:rPr>
              <a:t>ビットの中から選べる</a:t>
            </a:r>
            <a:endParaRPr kumimoji="1" lang="en-US" altLang="ja-JP" sz="28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チャネル数をモノフォニックから</a:t>
            </a:r>
            <a:r>
              <a:rPr kumimoji="1" lang="en-US" altLang="ja-JP" sz="2800" dirty="0">
                <a:latin typeface="游ゴシック" panose="020B0400000000000000" pitchFamily="50" charset="-128"/>
                <a:ea typeface="游ゴシック" panose="020B0400000000000000" pitchFamily="50" charset="-128"/>
              </a:rPr>
              <a:t>5.1</a:t>
            </a:r>
            <a:r>
              <a:rPr kumimoji="1" lang="ja-JP" altLang="en-US" sz="2800" dirty="0">
                <a:latin typeface="游ゴシック" panose="020B0400000000000000" pitchFamily="50" charset="-128"/>
                <a:ea typeface="游ゴシック" panose="020B0400000000000000" pitchFamily="50" charset="-128"/>
              </a:rPr>
              <a:t>チャネルサラウンドの中から選べる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552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4FC86D-10CA-6B94-94C1-0BCC89E19CCF}"/>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 </a:t>
            </a:r>
            <a:r>
              <a:rPr kumimoji="1" lang="ja-JP" altLang="en-US" dirty="0">
                <a:latin typeface="游ゴシック" panose="020B0400000000000000" pitchFamily="50" charset="-128"/>
                <a:ea typeface="游ゴシック" panose="020B0400000000000000" pitchFamily="50" charset="-128"/>
              </a:rPr>
              <a:t>音楽の情報処理</a:t>
            </a:r>
          </a:p>
        </p:txBody>
      </p:sp>
      <p:sp>
        <p:nvSpPr>
          <p:cNvPr id="3" name="コンテンツ プレースホルダー 2">
            <a:extLst>
              <a:ext uri="{FF2B5EF4-FFF2-40B4-BE49-F238E27FC236}">
                <a16:creationId xmlns:a16="http://schemas.microsoft.com/office/drawing/2014/main" id="{1A7DBF89-05FB-91E9-3419-BB54049576CC}"/>
              </a:ext>
            </a:extLst>
          </p:cNvPr>
          <p:cNvSpPr>
            <a:spLocks noGrp="1"/>
          </p:cNvSpPr>
          <p:nvPr>
            <p:ph idx="1"/>
          </p:nvPr>
        </p:nvSpPr>
        <p:spPr>
          <a:xfrm>
            <a:off x="612648" y="1403298"/>
            <a:ext cx="10653579" cy="4593828"/>
          </a:xfrm>
        </p:spPr>
        <p:txBody>
          <a:bodyPr>
            <a:normAutofit/>
          </a:bodyPr>
          <a:lstStyle/>
          <a:p>
            <a:pPr marL="0" indent="0">
              <a:buNone/>
            </a:pPr>
            <a:r>
              <a:rPr kumimoji="1" lang="ja-JP" altLang="en-US" sz="2800" dirty="0">
                <a:latin typeface="游ゴシック" panose="020B0400000000000000" pitchFamily="50" charset="-128"/>
                <a:ea typeface="游ゴシック" panose="020B0400000000000000" pitchFamily="50" charset="-128"/>
              </a:rPr>
              <a:t>コンピュータの発達に伴い，コンピュータを使用した</a:t>
            </a:r>
            <a:br>
              <a:rPr kumimoji="1" lang="en-US" altLang="ja-JP" sz="2800" dirty="0">
                <a:latin typeface="游ゴシック" panose="020B0400000000000000" pitchFamily="50" charset="-128"/>
                <a:ea typeface="游ゴシック" panose="020B0400000000000000" pitchFamily="50" charset="-128"/>
              </a:rPr>
            </a:br>
            <a:r>
              <a:rPr kumimoji="1" lang="ja-JP" altLang="en-US" sz="2800" dirty="0">
                <a:latin typeface="游ゴシック" panose="020B0400000000000000" pitchFamily="50" charset="-128"/>
                <a:ea typeface="游ゴシック" panose="020B0400000000000000" pitchFamily="50" charset="-128"/>
              </a:rPr>
              <a:t>音楽の処理が広く行われるようになってきた</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コンピュータを使った音楽の情報処理はなにがあるか？</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6321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92C6-1D43-EDF5-D1E0-4DFB89460E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0BEA8B-B8A8-5249-7CF3-874527641C1F}"/>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5.3.1 </a:t>
            </a:r>
            <a:r>
              <a:rPr kumimoji="1" lang="ja-JP" altLang="en-US" dirty="0">
                <a:latin typeface="游ゴシック" panose="020B0400000000000000" pitchFamily="50" charset="-128"/>
                <a:ea typeface="游ゴシック" panose="020B0400000000000000" pitchFamily="50" charset="-128"/>
              </a:rPr>
              <a:t>音を作る</a:t>
            </a:r>
          </a:p>
        </p:txBody>
      </p:sp>
      <p:sp>
        <p:nvSpPr>
          <p:cNvPr id="3" name="コンテンツ プレースホルダー 2">
            <a:extLst>
              <a:ext uri="{FF2B5EF4-FFF2-40B4-BE49-F238E27FC236}">
                <a16:creationId xmlns:a16="http://schemas.microsoft.com/office/drawing/2014/main" id="{8C636AB8-3D55-4140-9061-C50AC1D86B17}"/>
              </a:ext>
            </a:extLst>
          </p:cNvPr>
          <p:cNvSpPr>
            <a:spLocks noGrp="1"/>
          </p:cNvSpPr>
          <p:nvPr>
            <p:ph idx="1"/>
          </p:nvPr>
        </p:nvSpPr>
        <p:spPr>
          <a:xfrm>
            <a:off x="612648" y="1369844"/>
            <a:ext cx="10653579" cy="4593828"/>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シンセサイザ</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電子回路によってさまざまな楽器の音を発生させる装置</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▷アナログ回路を用いた</a:t>
            </a:r>
            <a:r>
              <a:rPr kumimoji="1" lang="ja-JP" altLang="en-US" sz="2800" b="1" dirty="0">
                <a:latin typeface="游ゴシック" panose="020B0400000000000000" pitchFamily="50" charset="-128"/>
                <a:ea typeface="游ゴシック" panose="020B0400000000000000" pitchFamily="50" charset="-128"/>
              </a:rPr>
              <a:t>アナログシンセサイザ</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b="1"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ディジタル処理による</a:t>
            </a:r>
            <a:r>
              <a:rPr kumimoji="1" lang="ja-JP" altLang="en-US" sz="2800" b="1" dirty="0">
                <a:latin typeface="游ゴシック" panose="020B0400000000000000" pitchFamily="50" charset="-128"/>
                <a:ea typeface="游ゴシック" panose="020B0400000000000000" pitchFamily="50" charset="-128"/>
              </a:rPr>
              <a:t>ディジタルシンセサイザ</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ja-JP" altLang="en-US"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59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80820-802D-9F2D-B207-BED3DC12A1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F0CFA3-744E-EDFB-4817-6819D45F1E50}"/>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5.3.1 </a:t>
            </a:r>
            <a:r>
              <a:rPr kumimoji="1" lang="ja-JP" altLang="en-US" dirty="0">
                <a:latin typeface="游ゴシック" panose="020B0400000000000000" pitchFamily="50" charset="-128"/>
                <a:ea typeface="游ゴシック" panose="020B0400000000000000" pitchFamily="50" charset="-128"/>
              </a:rPr>
              <a:t>音を作る</a:t>
            </a:r>
          </a:p>
        </p:txBody>
      </p:sp>
      <p:sp>
        <p:nvSpPr>
          <p:cNvPr id="3" name="コンテンツ プレースホルダー 2">
            <a:extLst>
              <a:ext uri="{FF2B5EF4-FFF2-40B4-BE49-F238E27FC236}">
                <a16:creationId xmlns:a16="http://schemas.microsoft.com/office/drawing/2014/main" id="{50CECE41-E7EA-7BA8-2F45-FE53A92A60BC}"/>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アナログシンセサイザ</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br>
              <a:rPr kumimoji="1" lang="en-US" altLang="ja-JP" sz="2800" b="1" dirty="0">
                <a:latin typeface="游ゴシック" panose="020B0400000000000000" pitchFamily="50" charset="-128"/>
                <a:ea typeface="游ゴシック" panose="020B0400000000000000" pitchFamily="50" charset="-128"/>
              </a:rPr>
            </a:b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管楽器や人間の音声の発音機構と同じ原理を電気的に実現</a:t>
            </a:r>
            <a:endParaRPr kumimoji="1" lang="en-US" altLang="ja-JP" sz="2800" b="1" dirty="0">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6DEDCF3C-0F17-C56A-9867-EBC38E824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57" y="2014942"/>
            <a:ext cx="10824686" cy="3415146"/>
          </a:xfrm>
          <a:prstGeom prst="rect">
            <a:avLst/>
          </a:prstGeom>
        </p:spPr>
      </p:pic>
    </p:spTree>
    <p:extLst>
      <p:ext uri="{BB962C8B-B14F-4D97-AF65-F5344CB8AC3E}">
        <p14:creationId xmlns:p14="http://schemas.microsoft.com/office/powerpoint/2010/main" val="212101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DC00-9FEE-5FD9-40AE-82044263DB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FDBE59B-120A-58D5-F04B-7EE3B4A65977}"/>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5.3.1 </a:t>
            </a:r>
            <a:r>
              <a:rPr kumimoji="1" lang="ja-JP" altLang="en-US" dirty="0">
                <a:latin typeface="游ゴシック" panose="020B0400000000000000" pitchFamily="50" charset="-128"/>
                <a:ea typeface="游ゴシック" panose="020B0400000000000000" pitchFamily="50" charset="-128"/>
              </a:rPr>
              <a:t>音を作る</a:t>
            </a:r>
          </a:p>
        </p:txBody>
      </p:sp>
      <p:sp>
        <p:nvSpPr>
          <p:cNvPr id="3" name="コンテンツ プレースホルダー 2">
            <a:extLst>
              <a:ext uri="{FF2B5EF4-FFF2-40B4-BE49-F238E27FC236}">
                <a16:creationId xmlns:a16="http://schemas.microsoft.com/office/drawing/2014/main" id="{391C4F0E-75C3-386C-10CF-1A9DC283B0FA}"/>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アナログシンセサイザ</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エンベロープジェネレータ</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時間変化を発生する</a:t>
            </a:r>
            <a:endParaRPr kumimoji="1" lang="en-US" altLang="ja-JP" sz="2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C6442BAA-B50F-23B9-1F18-2D61EC392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985" y="1114769"/>
            <a:ext cx="6224418" cy="4941426"/>
          </a:xfrm>
          <a:prstGeom prst="rect">
            <a:avLst/>
          </a:prstGeom>
        </p:spPr>
      </p:pic>
    </p:spTree>
    <p:extLst>
      <p:ext uri="{BB962C8B-B14F-4D97-AF65-F5344CB8AC3E}">
        <p14:creationId xmlns:p14="http://schemas.microsoft.com/office/powerpoint/2010/main" val="263560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7E81-6C20-5FE3-EB3F-9D8F27A4A5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724B7CC-57B7-544B-0CE1-C5A7E2DDC488}"/>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5.3.1 </a:t>
            </a:r>
            <a:r>
              <a:rPr kumimoji="1" lang="ja-JP" altLang="en-US" dirty="0">
                <a:latin typeface="游ゴシック" panose="020B0400000000000000" pitchFamily="50" charset="-128"/>
                <a:ea typeface="游ゴシック" panose="020B0400000000000000" pitchFamily="50" charset="-128"/>
              </a:rPr>
              <a:t>音を作る</a:t>
            </a:r>
          </a:p>
        </p:txBody>
      </p:sp>
      <p:sp>
        <p:nvSpPr>
          <p:cNvPr id="3" name="コンテンツ プレースホルダー 2">
            <a:extLst>
              <a:ext uri="{FF2B5EF4-FFF2-40B4-BE49-F238E27FC236}">
                <a16:creationId xmlns:a16="http://schemas.microsoft.com/office/drawing/2014/main" id="{55A8B25B-20D8-3B13-7CA1-64A8035CDE08}"/>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ディジタルシンセサイザ</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代表的な音合成方式として，</a:t>
            </a:r>
            <a:r>
              <a:rPr kumimoji="1" lang="ja-JP" altLang="en-US" sz="2800" b="1" dirty="0">
                <a:latin typeface="游ゴシック" panose="020B0400000000000000" pitchFamily="50" charset="-128"/>
                <a:ea typeface="游ゴシック" panose="020B0400000000000000" pitchFamily="50" charset="-128"/>
              </a:rPr>
              <a:t>周波数変調合成</a:t>
            </a:r>
            <a:r>
              <a:rPr kumimoji="1" lang="en-US" altLang="ja-JP" sz="2800" b="1" dirty="0">
                <a:latin typeface="游ゴシック" panose="020B0400000000000000" pitchFamily="50" charset="-128"/>
                <a:ea typeface="游ゴシック" panose="020B0400000000000000" pitchFamily="50" charset="-128"/>
              </a:rPr>
              <a:t>(FM</a:t>
            </a:r>
            <a:r>
              <a:rPr kumimoji="1" lang="ja-JP" altLang="en-US" sz="2800" b="1" dirty="0">
                <a:latin typeface="游ゴシック" panose="020B0400000000000000" pitchFamily="50" charset="-128"/>
                <a:ea typeface="游ゴシック" panose="020B0400000000000000" pitchFamily="50" charset="-128"/>
              </a:rPr>
              <a:t>合成</a:t>
            </a:r>
            <a:r>
              <a:rPr kumimoji="1" lang="en-US" altLang="ja-JP" sz="2800" b="1" dirty="0">
                <a:latin typeface="游ゴシック" panose="020B0400000000000000" pitchFamily="50" charset="-128"/>
                <a:ea typeface="游ゴシック" panose="020B0400000000000000" pitchFamily="50" charset="-128"/>
              </a:rPr>
              <a:t>)</a:t>
            </a:r>
          </a:p>
          <a:p>
            <a:pPr marL="0" indent="0">
              <a:buNone/>
            </a:pP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周期音から非周期音までさまざまな音を合成できる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楽器だけでなく，ゲーム機や着信メロディの音源まで</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4056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0D450-B0A3-1F96-F94D-A62973B15A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54E25F-56DB-04C6-E366-D25B3CAEB749}"/>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5.3.1 </a:t>
            </a:r>
            <a:r>
              <a:rPr kumimoji="1" lang="ja-JP" altLang="en-US" dirty="0">
                <a:latin typeface="游ゴシック" panose="020B0400000000000000" pitchFamily="50" charset="-128"/>
                <a:ea typeface="游ゴシック" panose="020B0400000000000000" pitchFamily="50" charset="-128"/>
              </a:rPr>
              <a:t>音を作る</a:t>
            </a:r>
          </a:p>
        </p:txBody>
      </p:sp>
      <p:sp>
        <p:nvSpPr>
          <p:cNvPr id="3" name="コンテンツ プレースホルダー 2">
            <a:extLst>
              <a:ext uri="{FF2B5EF4-FFF2-40B4-BE49-F238E27FC236}">
                <a16:creationId xmlns:a16="http://schemas.microsoft.com/office/drawing/2014/main" id="{88C5B7C7-A608-7C52-3344-3E8AD05CFF43}"/>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サンプリング方式</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本物の楽器音をディジタル的に録音</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そのまま，あるいは加工して再生する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録音合成と原理的には同じ</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この方式のシンセサイザを</a:t>
            </a:r>
            <a:r>
              <a:rPr kumimoji="1" lang="en-US" altLang="ja-JP" sz="2800" b="1" dirty="0">
                <a:latin typeface="游ゴシック" panose="020B0400000000000000" pitchFamily="50" charset="-128"/>
                <a:ea typeface="游ゴシック" panose="020B0400000000000000" pitchFamily="50" charset="-128"/>
              </a:rPr>
              <a:t>PCM</a:t>
            </a:r>
            <a:r>
              <a:rPr kumimoji="1" lang="ja-JP" altLang="en-US" sz="2800" b="1" dirty="0">
                <a:latin typeface="游ゴシック" panose="020B0400000000000000" pitchFamily="50" charset="-128"/>
                <a:ea typeface="游ゴシック" panose="020B0400000000000000" pitchFamily="50" charset="-128"/>
              </a:rPr>
              <a:t>方式</a:t>
            </a:r>
            <a:r>
              <a:rPr kumimoji="1" lang="ja-JP" altLang="en-US" sz="2800" dirty="0">
                <a:latin typeface="游ゴシック" panose="020B0400000000000000" pitchFamily="50" charset="-128"/>
                <a:ea typeface="游ゴシック" panose="020B0400000000000000" pitchFamily="50" charset="-128"/>
              </a:rPr>
              <a:t>と呼ぶことも</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他にも，物理シミュレーションやボコーダ，歌声合成</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0353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F361-9B13-1523-E714-617A43BEE0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A08230-ACA4-A954-274C-5351AD7B3E0B}"/>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5.3.2 </a:t>
            </a:r>
            <a:r>
              <a:rPr kumimoji="1" lang="ja-JP" altLang="en-US" dirty="0">
                <a:latin typeface="游ゴシック" panose="020B0400000000000000" pitchFamily="50" charset="-128"/>
                <a:ea typeface="游ゴシック" panose="020B0400000000000000" pitchFamily="50" charset="-128"/>
              </a:rPr>
              <a:t>音を聞き分ける</a:t>
            </a:r>
          </a:p>
        </p:txBody>
      </p:sp>
      <p:sp>
        <p:nvSpPr>
          <p:cNvPr id="3" name="コンテンツ プレースホルダー 2">
            <a:extLst>
              <a:ext uri="{FF2B5EF4-FFF2-40B4-BE49-F238E27FC236}">
                <a16:creationId xmlns:a16="http://schemas.microsoft.com/office/drawing/2014/main" id="{1FFFB1CA-77F5-A416-1DA8-50EE18243D2D}"/>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dirty="0">
                <a:latin typeface="游ゴシック" panose="020B0400000000000000" pitchFamily="50" charset="-128"/>
                <a:ea typeface="游ゴシック" panose="020B0400000000000000" pitchFamily="50" charset="-128"/>
              </a:rPr>
              <a:t>演奏に関する情報を自動的に推定する技術も研究されている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b="1" dirty="0">
                <a:latin typeface="游ゴシック" panose="020B0400000000000000" pitchFamily="50" charset="-128"/>
                <a:ea typeface="游ゴシック" panose="020B0400000000000000" pitchFamily="50" charset="-128"/>
              </a:rPr>
              <a:t>自動採譜</a:t>
            </a:r>
            <a:endParaRPr kumimoji="1" lang="en-US" altLang="ja-JP" sz="2800" b="1"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音楽信号から元の音楽の楽譜を推定する</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kumimoji="1" lang="ja-JP" altLang="en-US" sz="2800" dirty="0">
                <a:latin typeface="游ゴシック" panose="020B0400000000000000" pitchFamily="50" charset="-128"/>
                <a:ea typeface="游ゴシック" panose="020B0400000000000000" pitchFamily="50" charset="-128"/>
              </a:rPr>
              <a:t>これを行うためにはさまざまな技術が必要</a:t>
            </a: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2965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A97E-C245-AACD-26F3-A927EB6AC52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A76004-7078-F231-DBF3-292CE3C7C7CE}"/>
              </a:ext>
            </a:extLst>
          </p:cNvPr>
          <p:cNvSpPr>
            <a:spLocks noGrp="1"/>
          </p:cNvSpPr>
          <p:nvPr>
            <p:ph type="title"/>
          </p:nvPr>
        </p:nvSpPr>
        <p:spPr/>
        <p:txBody>
          <a:bodyPr/>
          <a:lstStyle/>
          <a:p>
            <a:r>
              <a:rPr kumimoji="1" lang="en-US" altLang="ja-JP" dirty="0">
                <a:latin typeface="游ゴシック" panose="020B0400000000000000" pitchFamily="50" charset="-128"/>
                <a:ea typeface="游ゴシック" panose="020B0400000000000000" pitchFamily="50" charset="-128"/>
              </a:rPr>
              <a:t>5.3.2 </a:t>
            </a:r>
            <a:r>
              <a:rPr kumimoji="1" lang="ja-JP" altLang="en-US" dirty="0">
                <a:latin typeface="游ゴシック" panose="020B0400000000000000" pitchFamily="50" charset="-128"/>
                <a:ea typeface="游ゴシック" panose="020B0400000000000000" pitchFamily="50" charset="-128"/>
              </a:rPr>
              <a:t>音を聞き分ける</a:t>
            </a:r>
          </a:p>
        </p:txBody>
      </p:sp>
      <p:sp>
        <p:nvSpPr>
          <p:cNvPr id="3" name="コンテンツ プレースホルダー 2">
            <a:extLst>
              <a:ext uri="{FF2B5EF4-FFF2-40B4-BE49-F238E27FC236}">
                <a16:creationId xmlns:a16="http://schemas.microsoft.com/office/drawing/2014/main" id="{EFA140DB-0F0C-D04D-C761-4E96E92C1E9D}"/>
              </a:ext>
            </a:extLst>
          </p:cNvPr>
          <p:cNvSpPr>
            <a:spLocks noGrp="1"/>
          </p:cNvSpPr>
          <p:nvPr>
            <p:ph idx="1"/>
          </p:nvPr>
        </p:nvSpPr>
        <p:spPr>
          <a:xfrm>
            <a:off x="612648" y="1325240"/>
            <a:ext cx="10653579" cy="5187072"/>
          </a:xfrm>
        </p:spPr>
        <p:txBody>
          <a:bodyPr>
            <a:normAutofit/>
          </a:bodyPr>
          <a:lstStyle/>
          <a:p>
            <a:pPr marL="0" indent="0">
              <a:buNone/>
            </a:pPr>
            <a:r>
              <a:rPr kumimoji="1" lang="ja-JP" altLang="en-US" sz="2800" b="1" dirty="0">
                <a:latin typeface="游ゴシック" panose="020B0400000000000000" pitchFamily="50" charset="-128"/>
                <a:ea typeface="游ゴシック" panose="020B0400000000000000" pitchFamily="50" charset="-128"/>
              </a:rPr>
              <a:t>自動採譜</a:t>
            </a:r>
            <a:endParaRPr kumimoji="1" lang="en-US" altLang="ja-JP" sz="2800" b="1"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単音の高さを推定する．</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基本周波数推定</a:t>
            </a:r>
            <a:r>
              <a:rPr kumimoji="1" lang="en-US" altLang="ja-JP" sz="2800" dirty="0">
                <a:latin typeface="游ゴシック" panose="020B0400000000000000" pitchFamily="50" charset="-128"/>
                <a:ea typeface="游ゴシック" panose="020B0400000000000000" pitchFamily="50" charset="-128"/>
              </a:rPr>
              <a:t>)</a:t>
            </a: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複数の音がなっているときに，どの高さの音がいくつなっているのかを推定する．</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和音推定</a:t>
            </a:r>
            <a:r>
              <a:rPr kumimoji="1" lang="en-US" altLang="ja-JP" sz="2800" dirty="0">
                <a:latin typeface="游ゴシック" panose="020B0400000000000000" pitchFamily="50" charset="-128"/>
                <a:ea typeface="游ゴシック" panose="020B0400000000000000" pitchFamily="50" charset="-128"/>
              </a:rPr>
              <a:t>)</a:t>
            </a: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音を観測して，どの楽器の音なのかを推定する．</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楽器認識</a:t>
            </a:r>
            <a:r>
              <a:rPr kumimoji="1" lang="en-US" altLang="ja-JP" sz="2800" dirty="0">
                <a:latin typeface="游ゴシック" panose="020B0400000000000000" pitchFamily="50" charset="-128"/>
                <a:ea typeface="游ゴシック" panose="020B0400000000000000" pitchFamily="50" charset="-128"/>
              </a:rPr>
              <a:t>)</a:t>
            </a: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曲の調を推定する．</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調性認識</a:t>
            </a:r>
            <a:r>
              <a:rPr kumimoji="1" lang="en-US" altLang="ja-JP" sz="2800" dirty="0">
                <a:latin typeface="游ゴシック" panose="020B0400000000000000" pitchFamily="50" charset="-128"/>
                <a:ea typeface="游ゴシック" panose="020B0400000000000000" pitchFamily="50" charset="-128"/>
              </a:rPr>
              <a:t>)</a:t>
            </a:r>
          </a:p>
          <a:p>
            <a:pPr marL="514350" indent="-514350">
              <a:buFont typeface="+mj-lt"/>
              <a:buAutoNum type="arabicPeriod"/>
            </a:pPr>
            <a:r>
              <a:rPr kumimoji="1" lang="ja-JP" altLang="en-US" sz="2800" dirty="0">
                <a:latin typeface="游ゴシック" panose="020B0400000000000000" pitchFamily="50" charset="-128"/>
                <a:ea typeface="游ゴシック" panose="020B0400000000000000" pitchFamily="50" charset="-128"/>
              </a:rPr>
              <a:t>曲のテンポを推定する．</a:t>
            </a:r>
            <a:r>
              <a:rPr kumimoji="1" lang="en-US" altLang="ja-JP" sz="2800" dirty="0">
                <a:latin typeface="游ゴシック" panose="020B0400000000000000" pitchFamily="50" charset="-128"/>
                <a:ea typeface="游ゴシック" panose="020B0400000000000000" pitchFamily="50" charset="-128"/>
              </a:rPr>
              <a:t>(</a:t>
            </a:r>
            <a:r>
              <a:rPr kumimoji="1" lang="ja-JP" altLang="en-US" sz="2800" dirty="0">
                <a:latin typeface="游ゴシック" panose="020B0400000000000000" pitchFamily="50" charset="-128"/>
                <a:ea typeface="游ゴシック" panose="020B0400000000000000" pitchFamily="50" charset="-128"/>
              </a:rPr>
              <a:t>テンポ認識</a:t>
            </a:r>
            <a:r>
              <a:rPr kumimoji="1" lang="en-US" altLang="ja-JP" sz="2800" dirty="0">
                <a:latin typeface="游ゴシック" panose="020B0400000000000000" pitchFamily="50" charset="-128"/>
                <a:ea typeface="游ゴシック" panose="020B0400000000000000" pitchFamily="50" charset="-128"/>
              </a:rPr>
              <a:t>)</a:t>
            </a:r>
          </a:p>
          <a:p>
            <a:pPr marL="514350" indent="-514350">
              <a:buFont typeface="+mj-lt"/>
              <a:buAutoNum type="arabicPeriod"/>
            </a:pPr>
            <a:endParaRPr kumimoji="1"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4332779"/>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89C7E8DD850D448A15A424AC66E671" ma:contentTypeVersion="14" ma:contentTypeDescription="新しいドキュメントを作成します。" ma:contentTypeScope="" ma:versionID="abab611a0abec93bc6461af7b8dec271">
  <xsd:schema xmlns:xsd="http://www.w3.org/2001/XMLSchema" xmlns:xs="http://www.w3.org/2001/XMLSchema" xmlns:p="http://schemas.microsoft.com/office/2006/metadata/properties" xmlns:ns2="d8d65e6c-c239-47c3-93d0-81caf8c84134" xmlns:ns3="2867d376-65db-426c-968a-3dab94bc0454" targetNamespace="http://schemas.microsoft.com/office/2006/metadata/properties" ma:root="true" ma:fieldsID="62410bb5ebd4a046e7d7ed28b552841a" ns2:_="" ns3:_="">
    <xsd:import namespace="d8d65e6c-c239-47c3-93d0-81caf8c84134"/>
    <xsd:import namespace="2867d376-65db-426c-968a-3dab94bc04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5e6c-c239-47c3-93d0-81caf8c8413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7" nillable="true" ma:displayName="Taxonomy Catch All Column" ma:hidden="true" ma:list="{d4aa6456-ed4e-4822-98b3-5eccc784edee}" ma:internalName="TaxCatchAll" ma:showField="CatchAllData" ma:web="d8d65e6c-c239-47c3-93d0-81caf8c841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67d376-65db-426c-968a-3dab94bc04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c1ec0f05-8db9-4cb4-a53b-b8806002f2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67d376-65db-426c-968a-3dab94bc0454">
      <Terms xmlns="http://schemas.microsoft.com/office/infopath/2007/PartnerControls"/>
    </lcf76f155ced4ddcb4097134ff3c332f>
    <TaxCatchAll xmlns="d8d65e6c-c239-47c3-93d0-81caf8c841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FC282-6A39-46CF-A271-D59FCE65C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5e6c-c239-47c3-93d0-81caf8c84134"/>
    <ds:schemaRef ds:uri="2867d376-65db-426c-968a-3dab94bc04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8BC614-AFCD-4FCD-A9B2-C1997D04B445}">
  <ds:schemaRefs>
    <ds:schemaRef ds:uri="http://schemas.microsoft.com/office/infopath/2007/PartnerControls"/>
    <ds:schemaRef ds:uri="http://purl.org/dc/elements/1.1/"/>
    <ds:schemaRef ds:uri="http://schemas.microsoft.com/office/2006/metadata/properties"/>
    <ds:schemaRef ds:uri="2867d376-65db-426c-968a-3dab94bc0454"/>
    <ds:schemaRef ds:uri="http://schemas.openxmlformats.org/package/2006/metadata/core-properties"/>
    <ds:schemaRef ds:uri="http://www.w3.org/XML/1998/namespace"/>
    <ds:schemaRef ds:uri="http://schemas.microsoft.com/office/2006/documentManagement/types"/>
    <ds:schemaRef ds:uri="d8d65e6c-c239-47c3-93d0-81caf8c84134"/>
    <ds:schemaRef ds:uri="http://purl.org/dc/dcmitype/"/>
    <ds:schemaRef ds:uri="http://purl.org/dc/terms/"/>
  </ds:schemaRefs>
</ds:datastoreItem>
</file>

<file path=customXml/itemProps3.xml><?xml version="1.0" encoding="utf-8"?>
<ds:datastoreItem xmlns:ds="http://schemas.openxmlformats.org/officeDocument/2006/customXml" ds:itemID="{82F90676-FA8B-43A2-8055-3F5B37269C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TotalTime>
  <Words>1489</Words>
  <Application>Microsoft Office PowerPoint</Application>
  <PresentationFormat>ワイド画面</PresentationFormat>
  <Paragraphs>181</Paragraphs>
  <Slides>19</Slides>
  <Notes>18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游ゴシック</vt:lpstr>
      <vt:lpstr>Arial</vt:lpstr>
      <vt:lpstr>Neue Haas Grotesk Text Pro</vt:lpstr>
      <vt:lpstr>VanillaVTI</vt:lpstr>
      <vt:lpstr>音響学入門 ５章後半</vt:lpstr>
      <vt:lpstr>5.3 音楽の情報処理</vt:lpstr>
      <vt:lpstr>5.3.1 音を作る</vt:lpstr>
      <vt:lpstr>5.3.1 音を作る</vt:lpstr>
      <vt:lpstr>5.3.1 音を作る</vt:lpstr>
      <vt:lpstr>5.3.1 音を作る</vt:lpstr>
      <vt:lpstr>5.3.1 音を作る</vt:lpstr>
      <vt:lpstr>5.3.2 音を聞き分ける</vt:lpstr>
      <vt:lpstr>5.3.2 音を聞き分ける</vt:lpstr>
      <vt:lpstr>5.3.2 音を聞き分ける</vt:lpstr>
      <vt:lpstr>5.3.2 音を聞き分ける</vt:lpstr>
      <vt:lpstr>5.4 音楽の符号化と伝送</vt:lpstr>
      <vt:lpstr>5.4.1 CDの音</vt:lpstr>
      <vt:lpstr>5.4.2 高能率音楽符号化</vt:lpstr>
      <vt:lpstr>5.4.2 高能率音楽符号化</vt:lpstr>
      <vt:lpstr>5.4.2 高能率音楽符号化</vt:lpstr>
      <vt:lpstr>5.4.2 高能率音楽符号化</vt:lpstr>
      <vt:lpstr>5.4.3 CDを超える音</vt:lpstr>
      <vt:lpstr>5.4.3 CDを超える音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音響学入門 ５章後半</dc:title>
  <dc:creator>22330野口_群馬</dc:creator>
  <cp:lastModifiedBy>22338三井_群馬</cp:lastModifiedBy>
  <cp:revision>1</cp:revision>
  <dcterms:created xsi:type="dcterms:W3CDTF">2026-05-21T05:41:15Z</dcterms:created>
  <dcterms:modified xsi:type="dcterms:W3CDTF">2026-05-26T04:32:01Z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0x0101002789C7E8DD850D448A15A424AC66E671</vt:lpwstr>
  </property>
  <property fmtid="{D5CDD505-2E9C-101B-9397-08002B2CF9AE}" pid="3" name="MediaServiceImageTags">
    <vt:lpwstr/>
  </property>
</Properties>
</file>