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3" r:id="rId21"/>
    <p:sldId id="272" r:id="rId22"/>
    <p:sldId id="274" r:id="rId23"/>
    <p:sldId id="275" r:id="rId24"/>
    <p:sldId id="276" r:id="rId2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638599-F150-4909-8B66-B3B7C8CD5F44}" v="1786" dt="2026-05-16T14:51:47.71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74788" autoAdjust="0"/>
  </p:normalViewPr>
  <p:slideViewPr>
    <p:cSldViewPr snapToGrid="0">
      <p:cViewPr varScale="1">
        <p:scale>
          <a:sx n="82" d="100"/>
          <a:sy n="82" d="100"/>
        </p:scale>
        <p:origin x="14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69AE8-C4ED-40EF-A6AA-44CF4004105B}" type="datetimeFigureOut">
              <a:rPr kumimoji="1" lang="ja-JP" altLang="en-US" smtClean="0"/>
              <a:t>2026/5/16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1C381-CEC1-4A6D-8219-3688E56A30B0}" type="slidenum">
              <a:rPr kumimoji="1" lang="ja-JP" altLang="en-US" smtClean="0"/>
              <a:t>‹#›</a:t>
            </a:fld>
            <a:endParaRPr kumimoji="1" lang="ja-JP" altLang="en-US"/>
          </a:p>
        </p:txBody>
      </p:sp>
    </p:spTree>
    <p:extLst>
      <p:ext uri="{BB962C8B-B14F-4D97-AF65-F5344CB8AC3E}">
        <p14:creationId xmlns:p14="http://schemas.microsoft.com/office/powerpoint/2010/main" val="23741795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臨場感あふれる音の再現が期待できる．</a:t>
            </a:r>
            <a:endParaRPr kumimoji="1" lang="en-US" altLang="ja-JP" dirty="0"/>
          </a:p>
          <a:p>
            <a:r>
              <a:rPr kumimoji="1" lang="ja-JP" altLang="en-US" dirty="0"/>
              <a:t>その際，音源の音像定位が重要．</a:t>
            </a:r>
            <a:endParaRPr kumimoji="1" lang="en-US" altLang="ja-JP" dirty="0"/>
          </a:p>
          <a:p>
            <a:endParaRPr kumimoji="1" lang="en-US" altLang="ja-JP" dirty="0"/>
          </a:p>
          <a:p>
            <a:r>
              <a:rPr kumimoji="1" lang="ja-JP" altLang="en-US" dirty="0"/>
              <a:t>スピーカ１つだけ使って音を再現するモノフォニック方式</a:t>
            </a:r>
            <a:endParaRPr kumimoji="1" lang="en-US" altLang="ja-JP" dirty="0"/>
          </a:p>
          <a:p>
            <a:endParaRPr kumimoji="1" lang="en-US" altLang="ja-JP" dirty="0"/>
          </a:p>
          <a:p>
            <a:r>
              <a:rPr kumimoji="1" lang="ja-JP" altLang="en-US" dirty="0"/>
              <a:t>そのため，古くから様々な技術が開発されてきた．</a:t>
            </a:r>
            <a:endParaRPr kumimoji="1" lang="en-US" altLang="ja-JP" dirty="0"/>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2</a:t>
            </a:fld>
            <a:endParaRPr kumimoji="1" lang="ja-JP" altLang="en-US"/>
          </a:p>
        </p:txBody>
      </p:sp>
    </p:spTree>
    <p:extLst>
      <p:ext uri="{BB962C8B-B14F-4D97-AF65-F5344CB8AC3E}">
        <p14:creationId xmlns:p14="http://schemas.microsoft.com/office/powerpoint/2010/main" val="1276692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ある領域内の音場の再現ができるようになる</a:t>
            </a:r>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11</a:t>
            </a:fld>
            <a:endParaRPr kumimoji="1" lang="ja-JP" altLang="en-US"/>
          </a:p>
        </p:txBody>
      </p:sp>
    </p:spTree>
    <p:extLst>
      <p:ext uri="{BB962C8B-B14F-4D97-AF65-F5344CB8AC3E}">
        <p14:creationId xmlns:p14="http://schemas.microsoft.com/office/powerpoint/2010/main" val="3843908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ここから３．４節</a:t>
            </a:r>
            <a:endParaRPr kumimoji="1" lang="en-US" altLang="ja-JP" dirty="0"/>
          </a:p>
          <a:p>
            <a:r>
              <a:rPr kumimoji="1" lang="ja-JP" altLang="en-US" dirty="0"/>
              <a:t>混合音からそれぞれの音源のみを分離するには，</a:t>
            </a:r>
            <a:endParaRPr kumimoji="1" lang="en-US" altLang="ja-JP" dirty="0"/>
          </a:p>
          <a:p>
            <a:r>
              <a:rPr kumimoji="1" lang="ja-JP" altLang="en-US" dirty="0"/>
              <a:t>音の到来方向に着目して分離することや，</a:t>
            </a:r>
            <a:endParaRPr kumimoji="1" lang="en-US" altLang="ja-JP" dirty="0"/>
          </a:p>
          <a:p>
            <a:r>
              <a:rPr kumimoji="1" lang="ja-JP" altLang="en-US" dirty="0"/>
              <a:t>音源の特徴に基づいて分けることが考えられる</a:t>
            </a:r>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12</a:t>
            </a:fld>
            <a:endParaRPr kumimoji="1" lang="ja-JP" altLang="en-US"/>
          </a:p>
        </p:txBody>
      </p:sp>
    </p:spTree>
    <p:extLst>
      <p:ext uri="{BB962C8B-B14F-4D97-AF65-F5344CB8AC3E}">
        <p14:creationId xmlns:p14="http://schemas.microsoft.com/office/powerpoint/2010/main" val="3063670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ある音の到来方向（音源方向）に超指向性マイクロフォンの指向性を向ければ，</a:t>
            </a:r>
            <a:endParaRPr kumimoji="1" lang="en-US" altLang="ja-JP" dirty="0"/>
          </a:p>
          <a:p>
            <a:r>
              <a:rPr kumimoji="1" lang="ja-JP" altLang="en-US" dirty="0"/>
              <a:t>音源からの音をかなりの程度に分離できる</a:t>
            </a:r>
            <a:endParaRPr kumimoji="1" lang="en-US" altLang="ja-JP" dirty="0"/>
          </a:p>
          <a:p>
            <a:endParaRPr kumimoji="1" lang="en-US" altLang="ja-JP" dirty="0"/>
          </a:p>
          <a:p>
            <a:r>
              <a:rPr kumimoji="1" lang="ja-JP" altLang="en-US" dirty="0"/>
              <a:t>その技術が，マイクロフォンアレイ技術</a:t>
            </a:r>
            <a:endParaRPr kumimoji="1" lang="en-US" altLang="ja-JP" dirty="0"/>
          </a:p>
          <a:p>
            <a:endParaRPr kumimoji="1" lang="en-US" altLang="ja-JP" dirty="0"/>
          </a:p>
          <a:p>
            <a:r>
              <a:rPr kumimoji="1" lang="ja-JP" altLang="en-US" dirty="0"/>
              <a:t>（遅延和マイクロフォンアレイは次のスライド）</a:t>
            </a:r>
            <a:endParaRPr kumimoji="1" lang="en-US" altLang="ja-JP" dirty="0"/>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13</a:t>
            </a:fld>
            <a:endParaRPr kumimoji="1" lang="ja-JP" altLang="en-US"/>
          </a:p>
        </p:txBody>
      </p:sp>
    </p:spTree>
    <p:extLst>
      <p:ext uri="{BB962C8B-B14F-4D97-AF65-F5344CB8AC3E}">
        <p14:creationId xmlns:p14="http://schemas.microsoft.com/office/powerpoint/2010/main" val="322543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14</a:t>
            </a:fld>
            <a:endParaRPr kumimoji="1" lang="ja-JP" altLang="en-US"/>
          </a:p>
        </p:txBody>
      </p:sp>
    </p:spTree>
    <p:extLst>
      <p:ext uri="{BB962C8B-B14F-4D97-AF65-F5344CB8AC3E}">
        <p14:creationId xmlns:p14="http://schemas.microsoft.com/office/powerpoint/2010/main" val="568552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遅延和マイクロフォンアレイの原理</a:t>
            </a:r>
            <a:endParaRPr kumimoji="1" lang="en-US" altLang="ja-JP" dirty="0"/>
          </a:p>
          <a:p>
            <a:r>
              <a:rPr kumimoji="1" lang="ja-JP" altLang="en-US" dirty="0"/>
              <a:t>ここでは，音源が２つある場合を考えます</a:t>
            </a:r>
            <a:endParaRPr kumimoji="1" lang="en-US" altLang="ja-JP" dirty="0"/>
          </a:p>
          <a:p>
            <a:r>
              <a:rPr kumimoji="1" lang="ja-JP" altLang="en-US" dirty="0"/>
              <a:t>マイクロフォン１から</a:t>
            </a:r>
            <a:r>
              <a:rPr kumimoji="1" lang="en-US" altLang="ja-JP" dirty="0"/>
              <a:t>N</a:t>
            </a:r>
            <a:r>
              <a:rPr kumimoji="1" lang="ja-JP" altLang="en-US" dirty="0"/>
              <a:t>を等間隔</a:t>
            </a:r>
            <a:r>
              <a:rPr kumimoji="1" lang="en-US" altLang="ja-JP" dirty="0"/>
              <a:t>d</a:t>
            </a:r>
            <a:r>
              <a:rPr kumimoji="1" lang="ja-JP" altLang="en-US" dirty="0"/>
              <a:t>メートルで配置し，</a:t>
            </a:r>
            <a:endParaRPr kumimoji="1" lang="en-US" altLang="ja-JP" dirty="0"/>
          </a:p>
          <a:p>
            <a:r>
              <a:rPr kumimoji="1" lang="ja-JP" altLang="en-US" dirty="0"/>
              <a:t>マイクロフォンアレイ軸に対して分離したい音源方向を</a:t>
            </a:r>
            <a:r>
              <a:rPr kumimoji="1" lang="en-US" altLang="ja-JP" dirty="0"/>
              <a:t>θ</a:t>
            </a:r>
            <a:r>
              <a:rPr kumimoji="1" lang="ja-JP" altLang="en-US" dirty="0"/>
              <a:t>ラジアンとします</a:t>
            </a:r>
            <a:endParaRPr kumimoji="1" lang="en-US" altLang="ja-JP" dirty="0"/>
          </a:p>
          <a:p>
            <a:r>
              <a:rPr kumimoji="1" lang="ja-JP" altLang="en-US" dirty="0"/>
              <a:t>マイクロフォン</a:t>
            </a:r>
            <a:r>
              <a:rPr kumimoji="1" lang="en-US" altLang="ja-JP" dirty="0"/>
              <a:t>n</a:t>
            </a:r>
            <a:r>
              <a:rPr kumimoji="1" lang="ja-JP" altLang="en-US" dirty="0"/>
              <a:t>で受音した信号を</a:t>
            </a:r>
            <a:r>
              <a:rPr kumimoji="1" lang="en-US" altLang="ja-JP" dirty="0" err="1"/>
              <a:t>x_n</a:t>
            </a:r>
            <a:r>
              <a:rPr kumimoji="1" lang="en-US" altLang="ja-JP" dirty="0"/>
              <a:t>(t)</a:t>
            </a:r>
            <a:r>
              <a:rPr kumimoji="1" lang="ja-JP" altLang="en-US" dirty="0"/>
              <a:t>とすると，</a:t>
            </a:r>
            <a:endParaRPr kumimoji="1" lang="en-US" altLang="ja-JP" dirty="0"/>
          </a:p>
          <a:p>
            <a:r>
              <a:rPr kumimoji="1" lang="en-US" altLang="ja-JP" dirty="0"/>
              <a:t>x_n-1(t)</a:t>
            </a:r>
            <a:r>
              <a:rPr kumimoji="1" lang="ja-JP" altLang="en-US" dirty="0"/>
              <a:t>と</a:t>
            </a:r>
            <a:r>
              <a:rPr kumimoji="1" lang="en-US" altLang="ja-JP" dirty="0" err="1"/>
              <a:t>x_n</a:t>
            </a:r>
            <a:r>
              <a:rPr kumimoji="1" lang="en-US" altLang="ja-JP" dirty="0"/>
              <a:t>(t)</a:t>
            </a:r>
            <a:r>
              <a:rPr kumimoji="1" lang="ja-JP" altLang="en-US" dirty="0"/>
              <a:t>の音源方向への距離差は</a:t>
            </a:r>
            <a:r>
              <a:rPr kumimoji="1" lang="en-US" altLang="ja-JP" dirty="0" err="1"/>
              <a:t>dcos</a:t>
            </a:r>
            <a:r>
              <a:rPr kumimoji="1" lang="en-US" altLang="ja-JP" dirty="0"/>
              <a:t>(θ)</a:t>
            </a:r>
            <a:r>
              <a:rPr kumimoji="1" lang="ja-JP" altLang="en-US" dirty="0"/>
              <a:t>となる</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15</a:t>
            </a:fld>
            <a:endParaRPr kumimoji="1" lang="ja-JP" altLang="en-US"/>
          </a:p>
        </p:txBody>
      </p:sp>
    </p:spTree>
    <p:extLst>
      <p:ext uri="{BB962C8B-B14F-4D97-AF65-F5344CB8AC3E}">
        <p14:creationId xmlns:p14="http://schemas.microsoft.com/office/powerpoint/2010/main" val="420341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例として，マイクロフォン１６本の場合を考える</a:t>
            </a:r>
            <a:endParaRPr kumimoji="1" lang="en-US" altLang="ja-JP" dirty="0"/>
          </a:p>
          <a:p>
            <a:endParaRPr kumimoji="1" lang="en-US" altLang="ja-JP" dirty="0"/>
          </a:p>
          <a:p>
            <a:r>
              <a:rPr kumimoji="1" lang="ja-JP" altLang="en-US" dirty="0"/>
              <a:t>２つが混ざっていることが見て取れる</a:t>
            </a:r>
            <a:endParaRPr kumimoji="1" lang="en-US" altLang="ja-JP" dirty="0"/>
          </a:p>
          <a:p>
            <a:endParaRPr kumimoji="1" lang="en-US" altLang="ja-JP" dirty="0"/>
          </a:p>
          <a:p>
            <a:r>
              <a:rPr kumimoji="1" lang="ja-JP" altLang="en-US" dirty="0"/>
              <a:t>点線が元の音源の信号</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16</a:t>
            </a:fld>
            <a:endParaRPr kumimoji="1" lang="ja-JP" altLang="en-US"/>
          </a:p>
        </p:txBody>
      </p:sp>
    </p:spTree>
    <p:extLst>
      <p:ext uri="{BB962C8B-B14F-4D97-AF65-F5344CB8AC3E}">
        <p14:creationId xmlns:p14="http://schemas.microsoft.com/office/powerpoint/2010/main" val="2955994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雑音源（音源２）を大きくしたときの様子</a:t>
            </a:r>
            <a:endParaRPr kumimoji="1" lang="en-US" altLang="ja-JP" dirty="0"/>
          </a:p>
          <a:p>
            <a:endParaRPr kumimoji="1" lang="en-US" altLang="ja-JP" dirty="0"/>
          </a:p>
          <a:p>
            <a:r>
              <a:rPr kumimoji="1" lang="ja-JP" altLang="en-US" dirty="0"/>
              <a:t>そんな変わっていない</a:t>
            </a:r>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17</a:t>
            </a:fld>
            <a:endParaRPr kumimoji="1" lang="ja-JP" altLang="en-US"/>
          </a:p>
        </p:txBody>
      </p:sp>
    </p:spTree>
    <p:extLst>
      <p:ext uri="{BB962C8B-B14F-4D97-AF65-F5344CB8AC3E}">
        <p14:creationId xmlns:p14="http://schemas.microsoft.com/office/powerpoint/2010/main" val="3019299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30°</a:t>
            </a:r>
            <a:r>
              <a:rPr kumimoji="1" lang="ja-JP" altLang="en-US" dirty="0"/>
              <a:t>と</a:t>
            </a:r>
            <a:r>
              <a:rPr kumimoji="1" lang="en-US" altLang="ja-JP" dirty="0"/>
              <a:t>150°</a:t>
            </a:r>
            <a:r>
              <a:rPr kumimoji="1" lang="ja-JP" altLang="en-US" dirty="0"/>
              <a:t>以外にも感度を持つ方向が存在することもわかる→次のスライド</a:t>
            </a:r>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18</a:t>
            </a:fld>
            <a:endParaRPr kumimoji="1" lang="ja-JP" altLang="en-US"/>
          </a:p>
        </p:txBody>
      </p:sp>
    </p:spTree>
    <p:extLst>
      <p:ext uri="{BB962C8B-B14F-4D97-AF65-F5344CB8AC3E}">
        <p14:creationId xmlns:p14="http://schemas.microsoft.com/office/powerpoint/2010/main" val="3406291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次に紹介する方法に比べると分離性能の上限は低いです</a:t>
            </a:r>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19</a:t>
            </a:fld>
            <a:endParaRPr kumimoji="1" lang="ja-JP" altLang="en-US"/>
          </a:p>
        </p:txBody>
      </p:sp>
    </p:spTree>
    <p:extLst>
      <p:ext uri="{BB962C8B-B14F-4D97-AF65-F5344CB8AC3E}">
        <p14:creationId xmlns:p14="http://schemas.microsoft.com/office/powerpoint/2010/main" val="2492727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遅延和アレイのほかの技術として，</a:t>
            </a:r>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20</a:t>
            </a:fld>
            <a:endParaRPr kumimoji="1" lang="ja-JP" altLang="en-US"/>
          </a:p>
        </p:txBody>
      </p:sp>
    </p:spTree>
    <p:extLst>
      <p:ext uri="{BB962C8B-B14F-4D97-AF65-F5344CB8AC3E}">
        <p14:creationId xmlns:p14="http://schemas.microsoft.com/office/powerpoint/2010/main" val="1904849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音の再現方法として，３つのアプローチがある</a:t>
            </a:r>
            <a:endParaRPr kumimoji="1" lang="en-US" altLang="ja-JP" dirty="0"/>
          </a:p>
          <a:p>
            <a:endParaRPr kumimoji="1" lang="en-US" altLang="ja-JP" dirty="0"/>
          </a:p>
          <a:p>
            <a:r>
              <a:rPr kumimoji="1" lang="ja-JP" altLang="en-US" dirty="0"/>
              <a:t>両耳の位置はだいたい鼓膜のこと</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3</a:t>
            </a:fld>
            <a:endParaRPr kumimoji="1" lang="ja-JP" altLang="en-US"/>
          </a:p>
        </p:txBody>
      </p:sp>
    </p:spTree>
    <p:extLst>
      <p:ext uri="{BB962C8B-B14F-4D97-AF65-F5344CB8AC3E}">
        <p14:creationId xmlns:p14="http://schemas.microsoft.com/office/powerpoint/2010/main" val="216377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方向感制御で最も基本的な方法は，音の到来方向に着目し，その情報を複数のスピーカで再現すること</a:t>
            </a:r>
            <a:endParaRPr kumimoji="1" lang="en-US" altLang="ja-JP" dirty="0"/>
          </a:p>
          <a:p>
            <a:endParaRPr kumimoji="1" lang="en-US" altLang="ja-JP" dirty="0"/>
          </a:p>
          <a:p>
            <a:r>
              <a:rPr kumimoji="1" lang="ja-JP" altLang="en-US" dirty="0"/>
              <a:t>２つのスピーカと正三角形をなす位置で聴取する</a:t>
            </a:r>
            <a:endParaRPr kumimoji="1" lang="en-US" altLang="ja-JP" dirty="0"/>
          </a:p>
          <a:p>
            <a:endParaRPr kumimoji="1" lang="en-US" altLang="ja-JP" dirty="0"/>
          </a:p>
          <a:p>
            <a:r>
              <a:rPr kumimoji="1" lang="ja-JP" altLang="en-US" dirty="0"/>
              <a:t>スピーカの間だけ正確に再現できる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4</a:t>
            </a:fld>
            <a:endParaRPr kumimoji="1" lang="ja-JP" altLang="en-US"/>
          </a:p>
        </p:txBody>
      </p:sp>
    </p:spTree>
    <p:extLst>
      <p:ext uri="{BB962C8B-B14F-4D97-AF65-F5344CB8AC3E}">
        <p14:creationId xmlns:p14="http://schemas.microsoft.com/office/powerpoint/2010/main" val="163024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２つよりも多くのスピーカで再現する方式で最もメジャー</a:t>
            </a:r>
            <a:endParaRPr kumimoji="1" lang="en-US" altLang="ja-JP" dirty="0"/>
          </a:p>
          <a:p>
            <a:endParaRPr kumimoji="1" lang="en-US" altLang="ja-JP" dirty="0"/>
          </a:p>
          <a:p>
            <a:r>
              <a:rPr kumimoji="1" lang="ja-JP" altLang="en-US" dirty="0"/>
              <a:t>後方のスピーカをリアスピーカ，サラウンドスピーカという</a:t>
            </a:r>
            <a:endParaRPr kumimoji="1" lang="en-US" altLang="ja-JP" dirty="0"/>
          </a:p>
          <a:p>
            <a:endParaRPr kumimoji="1" lang="en-US" altLang="ja-JP" dirty="0"/>
          </a:p>
          <a:p>
            <a:r>
              <a:rPr kumimoji="1" lang="ja-JP" altLang="en-US" dirty="0"/>
              <a:t>通常のスピーカは</a:t>
            </a:r>
            <a:r>
              <a:rPr kumimoji="1" lang="en-US" altLang="ja-JP" dirty="0"/>
              <a:t>100Hz</a:t>
            </a:r>
            <a:r>
              <a:rPr kumimoji="1" lang="ja-JP" altLang="en-US" dirty="0"/>
              <a:t>以下の帯域の再生がうまくないため補助的に</a:t>
            </a:r>
            <a:endParaRPr kumimoji="1" lang="en-US" altLang="ja-JP" dirty="0"/>
          </a:p>
          <a:p>
            <a:endParaRPr kumimoji="1" lang="en-US" altLang="ja-JP" dirty="0"/>
          </a:p>
          <a:p>
            <a:r>
              <a:rPr kumimoji="1" lang="ja-JP" altLang="en-US" dirty="0"/>
              <a:t>低域の方向知覚の能力が中高音域に比べて劣っている</a:t>
            </a:r>
            <a:endParaRPr kumimoji="1" lang="en-US" altLang="ja-JP" dirty="0"/>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5</a:t>
            </a:fld>
            <a:endParaRPr kumimoji="1" lang="ja-JP" altLang="en-US"/>
          </a:p>
        </p:txBody>
      </p:sp>
    </p:spTree>
    <p:extLst>
      <p:ext uri="{BB962C8B-B14F-4D97-AF65-F5344CB8AC3E}">
        <p14:creationId xmlns:p14="http://schemas.microsoft.com/office/powerpoint/2010/main" val="93226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5.1ch</a:t>
            </a:r>
            <a:r>
              <a:rPr kumimoji="1" lang="ja-JP" altLang="en-US" dirty="0"/>
              <a:t>システムよりもはるかに優れた音像定位が可能</a:t>
            </a:r>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6</a:t>
            </a:fld>
            <a:endParaRPr kumimoji="1" lang="ja-JP" altLang="en-US"/>
          </a:p>
        </p:txBody>
      </p:sp>
    </p:spTree>
    <p:extLst>
      <p:ext uri="{BB962C8B-B14F-4D97-AF65-F5344CB8AC3E}">
        <p14:creationId xmlns:p14="http://schemas.microsoft.com/office/powerpoint/2010/main" val="70358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ステレオよりも正確な音像定位を実現するには，聴取者の鼓膜位置で聴かせたい音場の正しい音圧を再現すること</a:t>
            </a:r>
            <a:endParaRPr kumimoji="1" lang="en-US" altLang="ja-JP" dirty="0"/>
          </a:p>
          <a:p>
            <a:endParaRPr kumimoji="1" lang="en-US" altLang="ja-JP" dirty="0"/>
          </a:p>
          <a:p>
            <a:r>
              <a:rPr kumimoji="1" lang="ja-JP" altLang="en-US" dirty="0"/>
              <a:t>バイノーラル技術の最も基本的なものとして，ダミーヘッド録音</a:t>
            </a:r>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7</a:t>
            </a:fld>
            <a:endParaRPr kumimoji="1" lang="ja-JP" altLang="en-US"/>
          </a:p>
        </p:txBody>
      </p:sp>
    </p:spTree>
    <p:extLst>
      <p:ext uri="{BB962C8B-B14F-4D97-AF65-F5344CB8AC3E}">
        <p14:creationId xmlns:p14="http://schemas.microsoft.com/office/powerpoint/2010/main" val="277616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図→文</a:t>
            </a:r>
            <a:endParaRPr kumimoji="1" lang="en-US" altLang="ja-JP" dirty="0"/>
          </a:p>
          <a:p>
            <a:endParaRPr kumimoji="1" lang="en-US" altLang="ja-JP" dirty="0"/>
          </a:p>
          <a:p>
            <a:r>
              <a:rPr kumimoji="1" lang="ja-JP" altLang="en-US" dirty="0"/>
              <a:t>音像定位を行う</a:t>
            </a:r>
            <a:endParaRPr kumimoji="1" lang="en-US" altLang="ja-JP" dirty="0"/>
          </a:p>
          <a:p>
            <a:endParaRPr kumimoji="1" lang="en-US" altLang="ja-JP" dirty="0"/>
          </a:p>
          <a:p>
            <a:r>
              <a:rPr kumimoji="1" lang="ja-JP" altLang="en-US" dirty="0"/>
              <a:t>人の頭の形や大きさ，耳介の形状が人それぞれで違い，</a:t>
            </a:r>
            <a:endParaRPr kumimoji="1" lang="en-US" altLang="ja-JP" dirty="0"/>
          </a:p>
          <a:p>
            <a:r>
              <a:rPr kumimoji="1" lang="ja-JP" altLang="en-US" dirty="0"/>
              <a:t>これにより音源から人の耳に届くまでの伝搬特性が異なるため，</a:t>
            </a:r>
            <a:endParaRPr kumimoji="1" lang="en-US" altLang="ja-JP" dirty="0"/>
          </a:p>
          <a:p>
            <a:r>
              <a:rPr kumimoji="1" lang="ja-JP" altLang="en-US" dirty="0"/>
              <a:t>他人の特性を用いたのでは期待する音像が実現できないことがある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8</a:t>
            </a:fld>
            <a:endParaRPr kumimoji="1" lang="ja-JP" altLang="en-US"/>
          </a:p>
        </p:txBody>
      </p:sp>
    </p:spTree>
    <p:extLst>
      <p:ext uri="{BB962C8B-B14F-4D97-AF65-F5344CB8AC3E}">
        <p14:creationId xmlns:p14="http://schemas.microsoft.com/office/powerpoint/2010/main" val="1320651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この方法だと，片方の耳に多数のスピーカからの音が届く</a:t>
            </a:r>
            <a:endParaRPr kumimoji="1" lang="en-US" altLang="ja-JP" dirty="0"/>
          </a:p>
          <a:p>
            <a:endParaRPr kumimoji="1" lang="en-US" altLang="ja-JP" dirty="0"/>
          </a:p>
          <a:p>
            <a:r>
              <a:rPr kumimoji="1" lang="ja-JP" altLang="en-US" dirty="0"/>
              <a:t>制御する必要がある</a:t>
            </a:r>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9</a:t>
            </a:fld>
            <a:endParaRPr kumimoji="1" lang="ja-JP" altLang="en-US"/>
          </a:p>
        </p:txBody>
      </p:sp>
    </p:spTree>
    <p:extLst>
      <p:ext uri="{BB962C8B-B14F-4D97-AF65-F5344CB8AC3E}">
        <p14:creationId xmlns:p14="http://schemas.microsoft.com/office/powerpoint/2010/main" val="307450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バイノーラル技術，トランスオーラル技術は耳の位置という点での音の制御</a:t>
            </a:r>
            <a:endParaRPr kumimoji="1" lang="en-US" altLang="ja-JP" dirty="0"/>
          </a:p>
          <a:p>
            <a:r>
              <a:rPr kumimoji="1" lang="ja-JP" altLang="en-US" dirty="0"/>
              <a:t>ではなく，音空間，つまり音場を再現しようとする研究</a:t>
            </a:r>
            <a:endParaRPr kumimoji="1" lang="en-US" altLang="ja-JP" dirty="0"/>
          </a:p>
          <a:p>
            <a:endParaRPr kumimoji="1" lang="en-US" altLang="ja-JP" dirty="0"/>
          </a:p>
          <a:p>
            <a:r>
              <a:rPr kumimoji="1" lang="ja-JP" altLang="en-US" dirty="0"/>
              <a:t>例えば，境界音場制御法（</a:t>
            </a:r>
            <a:r>
              <a:rPr kumimoji="1" lang="en-US" altLang="ja-JP" dirty="0"/>
              <a:t>BoSC</a:t>
            </a:r>
            <a:r>
              <a:rPr kumimoji="1" lang="ja-JP" altLang="en-US" dirty="0"/>
              <a:t>），波面合成法（</a:t>
            </a:r>
            <a:r>
              <a:rPr kumimoji="1" lang="en-US" altLang="ja-JP" dirty="0"/>
              <a:t>WFS</a:t>
            </a:r>
            <a:r>
              <a:rPr kumimoji="1" lang="ja-JP" altLang="en-US" dirty="0"/>
              <a:t>法）</a:t>
            </a:r>
            <a:endParaRPr kumimoji="1" lang="en-US" altLang="ja-JP" dirty="0"/>
          </a:p>
          <a:p>
            <a:endParaRPr kumimoji="1" lang="en-US" altLang="ja-JP" dirty="0"/>
          </a:p>
          <a:p>
            <a:r>
              <a:rPr kumimoji="1" lang="ja-JP" altLang="en-US" dirty="0"/>
              <a:t>これらはキルヒホッフ積分公式などのための高度なディジタル信号処理が必要となる</a:t>
            </a:r>
            <a:endParaRPr kumimoji="1" lang="en-US" altLang="ja-JP" dirty="0"/>
          </a:p>
          <a:p>
            <a:r>
              <a:rPr kumimoji="1" lang="ja-JP" altLang="en-US" dirty="0"/>
              <a:t>収録時，再生時に多くの高性能なマイクロフォンやスピーカを必要とする</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6F1C381-CEC1-4A6D-8219-3688E56A30B0}" type="slidenum">
              <a:rPr kumimoji="1" lang="ja-JP" altLang="en-US" smtClean="0"/>
              <a:t>10</a:t>
            </a:fld>
            <a:endParaRPr kumimoji="1" lang="ja-JP" altLang="en-US"/>
          </a:p>
        </p:txBody>
      </p:sp>
    </p:spTree>
    <p:extLst>
      <p:ext uri="{BB962C8B-B14F-4D97-AF65-F5344CB8AC3E}">
        <p14:creationId xmlns:p14="http://schemas.microsoft.com/office/powerpoint/2010/main" val="225925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4E6ED2B-ECBC-4B03-AEB1-785679982D20}" type="datetime1">
              <a:rPr lang="en-US" altLang="ja-JP" smtClean="0"/>
              <a:t>5/16/2026</a:t>
            </a:fld>
            <a:endParaRPr lang="en-US" dirty="0"/>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170674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D735D4B8-3FB8-4BB7-BA3E-AD0DD26F6E80}" type="datetime1">
              <a:rPr lang="en-US" altLang="ja-JP" smtClean="0"/>
              <a:t>5/16/2026</a:t>
            </a:fld>
            <a:endParaRPr lang="en-US" dirty="0"/>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283869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C5E245C5-2C74-4430-AF6D-4DCC256DEE2A}" type="datetime1">
              <a:rPr lang="en-US" altLang="ja-JP" smtClean="0"/>
              <a:t>5/16/2026</a:t>
            </a:fld>
            <a:endParaRPr lang="en-US" dirty="0"/>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dirty="0"/>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14AB258C-9AFA-446C-AD12-11F0D685F911}" type="datetime1">
              <a:rPr lang="en-US" altLang="ja-JP" smtClean="0"/>
              <a:t>5/16/2026</a:t>
            </a:fld>
            <a:endParaRPr lang="en-US" dirty="0"/>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361708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E2DCBDEC-5793-4F0E-8F90-FEE578CCC823}" type="datetime1">
              <a:rPr lang="en-US" altLang="ja-JP" smtClean="0"/>
              <a:t>5/16/2026</a:t>
            </a:fld>
            <a:endParaRPr lang="en-US" dirty="0"/>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dirty="0"/>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67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1C6D9E75-8B7A-49FD-9F93-587281B5DA0D}" type="datetime1">
              <a:rPr lang="en-US" altLang="ja-JP" smtClean="0"/>
              <a:t>5/16/2026</a:t>
            </a:fld>
            <a:endParaRPr lang="en-US" dirty="0"/>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361891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1437C271-1FE1-47BB-B871-894853DED3BB}" type="datetime1">
              <a:rPr lang="en-US" altLang="ja-JP" smtClean="0"/>
              <a:t>5/16/2026</a:t>
            </a:fld>
            <a:endParaRPr lang="en-US" dirty="0"/>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296626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56A55ECD-2A21-4E85-9728-8A10A97D3EE8}" type="datetime1">
              <a:rPr lang="en-US" altLang="ja-JP" smtClean="0"/>
              <a:t>5/16/2026</a:t>
            </a:fld>
            <a:endParaRPr lang="en-US" dirty="0"/>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49873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2C6A0A5A-26B3-4AB9-A388-9060987D1A7C}" type="datetime1">
              <a:rPr lang="en-US" altLang="ja-JP" smtClean="0"/>
              <a:t>5/16/2026</a:t>
            </a:fld>
            <a:endParaRPr lang="en-US" dirty="0"/>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1093618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E3EB84E-66CD-40C6-A507-A6824F8A66B7}" type="datetime1">
              <a:rPr lang="en-US" altLang="ja-JP" smtClean="0"/>
              <a:t>5/16/2026</a:t>
            </a:fld>
            <a:endParaRPr lang="en-US" dirty="0"/>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260329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78C276CF-615B-4636-BB7C-3DD9DC382FF3}" type="datetime1">
              <a:rPr lang="en-US" altLang="ja-JP" smtClean="0"/>
              <a:t>5/16/2026</a:t>
            </a:fld>
            <a:endParaRPr lang="en-US" dirty="0"/>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190625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lIns="109728" tIns="109728" rIns="109728" bIns="91440"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lIns="109728" tIns="109728" rIns="109728" bIns="91440" anchor="ctr"/>
          <a:lstStyle>
            <a:lvl1pPr algn="l">
              <a:defRPr sz="1050" b="0" cap="none" spc="100" baseline="0">
                <a:solidFill>
                  <a:schemeClr val="tx1"/>
                </a:solidFill>
              </a:defRPr>
            </a:lvl1pPr>
          </a:lstStyle>
          <a:p>
            <a:fld id="{83B9D5DC-342E-4A8E-823A-52FAAD821F9C}" type="datetime1">
              <a:rPr lang="en-US" altLang="ja-JP" smtClean="0"/>
              <a:t>5/16/2026</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lIns="109728" tIns="109728" rIns="109728" bIns="91440" anchor="ctr"/>
          <a:lstStyle>
            <a:lvl1pPr algn="r">
              <a:defRPr sz="1050" b="0" cap="none" spc="1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lIns="109728" tIns="109728" rIns="109728" bIns="91440" anchor="ctr"/>
          <a:lstStyle>
            <a:lvl1pPr algn="r">
              <a:defRPr sz="1050" b="0" cap="none" spc="100" baseline="0">
                <a:solidFill>
                  <a:schemeClr val="tx1"/>
                </a:solidFill>
              </a:defRPr>
            </a:lvl1pPr>
          </a:lstStyle>
          <a:p>
            <a:fld id="{70C12960-6E85-460F-B6E3-5B82CB31AF3D}" type="slidenum">
              <a:rPr lang="en-US" smtClean="0"/>
              <a:t>‹#›</a:t>
            </a:fld>
            <a:endParaRPr lang="en-US" dirty="0"/>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42026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hf hdr="0" ftr="0" dt="0"/>
  <p:txStyles>
    <p:titleStyle>
      <a:lvl1pPr algn="l" defTabSz="914400" rtl="0" eaLnBrk="1" latinLnBrk="0" hangingPunct="1">
        <a:lnSpc>
          <a:spcPct val="120000"/>
        </a:lnSpc>
        <a:spcBef>
          <a:spcPct val="0"/>
        </a:spcBef>
        <a:buNone/>
        <a:defRPr sz="4000" b="1" kern="1200" spc="13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spc="1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spc="1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spc="1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spc="1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spc="1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52C526A-FB60-6536-F4D9-B4E15DFD3758}"/>
              </a:ext>
            </a:extLst>
          </p:cNvPr>
          <p:cNvPicPr>
            <a:picLocks noChangeAspect="1"/>
          </p:cNvPicPr>
          <p:nvPr/>
        </p:nvPicPr>
        <p:blipFill>
          <a:blip r:embed="rId2"/>
          <a:srcRect t="19643"/>
          <a:stretch>
            <a:fillRect/>
          </a:stretch>
        </p:blipFill>
        <p:spPr>
          <a:xfrm>
            <a:off x="0" y="0"/>
            <a:ext cx="12192000" cy="6857990"/>
          </a:xfrm>
          <a:prstGeom prst="rect">
            <a:avLst/>
          </a:prstGeom>
        </p:spPr>
      </p:pic>
      <p:sp useBgFill="1">
        <p:nvSpPr>
          <p:cNvPr id="11" name="Rectangle 10">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4436" y="1066800"/>
            <a:ext cx="4389120" cy="4724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p:cNvSpPr>
            <a:spLocks noGrp="1"/>
          </p:cNvSpPr>
          <p:nvPr>
            <p:ph type="ctrTitle"/>
          </p:nvPr>
        </p:nvSpPr>
        <p:spPr>
          <a:xfrm>
            <a:off x="7730487" y="1562101"/>
            <a:ext cx="3551402" cy="2738530"/>
          </a:xfrm>
        </p:spPr>
        <p:txBody>
          <a:bodyPr anchor="t">
            <a:normAutofit/>
          </a:bodyPr>
          <a:lstStyle/>
          <a:p>
            <a:r>
              <a:rPr lang="ja-JP" altLang="en-US" sz="4800" dirty="0"/>
              <a:t>音響学入門３章後半</a:t>
            </a:r>
            <a:endParaRPr kumimoji="1" lang="ja-JP" altLang="en-US" sz="4800" dirty="0"/>
          </a:p>
        </p:txBody>
      </p:sp>
      <p:sp>
        <p:nvSpPr>
          <p:cNvPr id="3" name="サブタイトル 2"/>
          <p:cNvSpPr>
            <a:spLocks noGrp="1"/>
          </p:cNvSpPr>
          <p:nvPr>
            <p:ph type="subTitle" idx="1"/>
          </p:nvPr>
        </p:nvSpPr>
        <p:spPr>
          <a:xfrm>
            <a:off x="7730487" y="4358566"/>
            <a:ext cx="3579790" cy="875824"/>
          </a:xfrm>
        </p:spPr>
        <p:txBody>
          <a:bodyPr>
            <a:normAutofit/>
          </a:bodyPr>
          <a:lstStyle/>
          <a:p>
            <a:pPr algn="r"/>
            <a:r>
              <a:rPr kumimoji="1" lang="ja-JP" altLang="en-US" dirty="0"/>
              <a:t>野口煌陽</a:t>
            </a:r>
          </a:p>
        </p:txBody>
      </p:sp>
      <p:cxnSp>
        <p:nvCxnSpPr>
          <p:cNvPr id="13" name="Straight Connector 12">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24436" y="5780876"/>
            <a:ext cx="438912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2656BE2B-0091-5DE4-434D-B05629AF197D}"/>
              </a:ext>
            </a:extLst>
          </p:cNvPr>
          <p:cNvCxnSpPr>
            <a:cxnSpLocks/>
          </p:cNvCxnSpPr>
          <p:nvPr/>
        </p:nvCxnSpPr>
        <p:spPr>
          <a:xfrm>
            <a:off x="7730487" y="3943350"/>
            <a:ext cx="346138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2838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950F1-99B5-0A9C-157C-9C1E5308B30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A6ED9E5-49C5-D69E-4FE5-2CACDC2BCF74}"/>
              </a:ext>
            </a:extLst>
          </p:cNvPr>
          <p:cNvSpPr>
            <a:spLocks noGrp="1"/>
          </p:cNvSpPr>
          <p:nvPr>
            <p:ph type="title"/>
          </p:nvPr>
        </p:nvSpPr>
        <p:spPr>
          <a:xfrm>
            <a:off x="650535" y="109728"/>
            <a:ext cx="10890929" cy="1097280"/>
          </a:xfrm>
        </p:spPr>
        <p:txBody>
          <a:bodyPr/>
          <a:lstStyle/>
          <a:p>
            <a:r>
              <a:rPr kumimoji="1" lang="en-US" altLang="ja-JP" sz="3600" dirty="0"/>
              <a:t>3.3.3 </a:t>
            </a:r>
            <a:r>
              <a:rPr kumimoji="1" lang="ja-JP" altLang="en-US" sz="3600" dirty="0"/>
              <a:t>空間的な音場の制御に基づく技術</a:t>
            </a:r>
          </a:p>
        </p:txBody>
      </p:sp>
      <p:sp>
        <p:nvSpPr>
          <p:cNvPr id="3" name="コンテンツ プレースホルダー 2">
            <a:extLst>
              <a:ext uri="{FF2B5EF4-FFF2-40B4-BE49-F238E27FC236}">
                <a16:creationId xmlns:a16="http://schemas.microsoft.com/office/drawing/2014/main" id="{4BF422A5-5EF6-9FEB-1FF8-A381B0D8C096}"/>
              </a:ext>
            </a:extLst>
          </p:cNvPr>
          <p:cNvSpPr>
            <a:spLocks noGrp="1"/>
          </p:cNvSpPr>
          <p:nvPr>
            <p:ph idx="1"/>
          </p:nvPr>
        </p:nvSpPr>
        <p:spPr>
          <a:xfrm>
            <a:off x="650536" y="1327186"/>
            <a:ext cx="10890928" cy="5083661"/>
          </a:xfrm>
        </p:spPr>
        <p:txBody>
          <a:bodyPr/>
          <a:lstStyle/>
          <a:p>
            <a:pPr marL="0" indent="0">
              <a:buNone/>
            </a:pPr>
            <a:r>
              <a:rPr kumimoji="1" lang="ja-JP" altLang="en-US" sz="2400" b="1" dirty="0"/>
              <a:t>境界音場制御法（</a:t>
            </a:r>
            <a:r>
              <a:rPr kumimoji="1" lang="en-US" altLang="ja-JP" sz="2400" b="1" dirty="0"/>
              <a:t>BoSC</a:t>
            </a:r>
            <a:r>
              <a:rPr kumimoji="1" lang="ja-JP" altLang="en-US" sz="2400" b="1" dirty="0"/>
              <a:t>）</a:t>
            </a:r>
            <a:endParaRPr kumimoji="1" lang="en-US" altLang="ja-JP" sz="2400" b="1" dirty="0"/>
          </a:p>
          <a:p>
            <a:pPr marL="0" indent="0">
              <a:buNone/>
            </a:pPr>
            <a:endParaRPr kumimoji="1" lang="en-US" altLang="ja-JP" sz="2400" b="1" dirty="0"/>
          </a:p>
          <a:p>
            <a:pPr marL="0" indent="0">
              <a:buNone/>
            </a:pPr>
            <a:r>
              <a:rPr kumimoji="1" lang="ja-JP" altLang="en-US" sz="2400" b="1" dirty="0"/>
              <a:t>波面合成法（</a:t>
            </a:r>
            <a:r>
              <a:rPr kumimoji="1" lang="en-US" altLang="ja-JP" sz="2400" b="1" dirty="0"/>
              <a:t>WFS</a:t>
            </a:r>
            <a:r>
              <a:rPr kumimoji="1" lang="ja-JP" altLang="en-US" sz="2400" b="1" dirty="0"/>
              <a:t>法）</a:t>
            </a:r>
            <a:endParaRPr kumimoji="1" lang="en-US" altLang="ja-JP" sz="2400" b="1" dirty="0"/>
          </a:p>
          <a:p>
            <a:pPr marL="0" indent="0">
              <a:buNone/>
            </a:pPr>
            <a:r>
              <a:rPr kumimoji="1" lang="ja-JP" altLang="en-US" sz="2400" dirty="0"/>
              <a:t>音源から放射された音の波面を，</a:t>
            </a:r>
            <a:br>
              <a:rPr kumimoji="1" lang="en-US" altLang="ja-JP" sz="2400" dirty="0"/>
            </a:br>
            <a:r>
              <a:rPr kumimoji="1" lang="ja-JP" altLang="en-US" sz="2400" dirty="0"/>
              <a:t>直線状</a:t>
            </a:r>
            <a:r>
              <a:rPr kumimoji="1" lang="en-US" altLang="ja-JP" sz="2400" dirty="0"/>
              <a:t>/</a:t>
            </a:r>
            <a:r>
              <a:rPr kumimoji="1" lang="ja-JP" altLang="en-US" sz="2400" dirty="0"/>
              <a:t>平面状に並んだ複数のスピーカを用いて再現する</a:t>
            </a:r>
            <a:endParaRPr kumimoji="1" lang="en-US" altLang="ja-JP" sz="2400" dirty="0"/>
          </a:p>
          <a:p>
            <a:pPr marL="0" indent="0">
              <a:buNone/>
            </a:pPr>
            <a:endParaRPr kumimoji="1" lang="en-US" altLang="ja-JP" sz="2400" dirty="0"/>
          </a:p>
          <a:p>
            <a:pPr marL="0" indent="0">
              <a:buNone/>
            </a:pPr>
            <a:r>
              <a:rPr kumimoji="1" lang="ja-JP" altLang="en-US" sz="2400" b="1" dirty="0"/>
              <a:t>ホイヘンスの原理</a:t>
            </a:r>
            <a:endParaRPr kumimoji="1" lang="en-US" altLang="ja-JP" sz="2400" b="1" dirty="0"/>
          </a:p>
          <a:p>
            <a:pPr marL="0" indent="0">
              <a:buNone/>
            </a:pPr>
            <a:r>
              <a:rPr kumimoji="1" lang="ja-JP" altLang="en-US" sz="2400" dirty="0"/>
              <a:t>「波の波面上にある各点が新しい波源（素元波）となり、</a:t>
            </a:r>
            <a:br>
              <a:rPr kumimoji="1" lang="en-US" altLang="ja-JP" sz="2400" dirty="0"/>
            </a:br>
            <a:r>
              <a:rPr kumimoji="1" lang="ja-JP" altLang="en-US" sz="2400" dirty="0"/>
              <a:t>そこから出る球面波の包絡面（共通の接線）が次の瞬間の波面になる」</a:t>
            </a:r>
            <a:endParaRPr kumimoji="1" lang="en-US" altLang="ja-JP" sz="2400" dirty="0"/>
          </a:p>
        </p:txBody>
      </p:sp>
      <p:sp>
        <p:nvSpPr>
          <p:cNvPr id="4" name="スライド番号プレースホルダー 3">
            <a:extLst>
              <a:ext uri="{FF2B5EF4-FFF2-40B4-BE49-F238E27FC236}">
                <a16:creationId xmlns:a16="http://schemas.microsoft.com/office/drawing/2014/main" id="{73670E84-22E0-BE3B-4333-FD31F336A689}"/>
              </a:ext>
            </a:extLst>
          </p:cNvPr>
          <p:cNvSpPr>
            <a:spLocks noGrp="1"/>
          </p:cNvSpPr>
          <p:nvPr>
            <p:ph type="sldNum" sz="quarter" idx="12"/>
          </p:nvPr>
        </p:nvSpPr>
        <p:spPr/>
        <p:txBody>
          <a:bodyPr/>
          <a:lstStyle/>
          <a:p>
            <a:fld id="{70C12960-6E85-460F-B6E3-5B82CB31AF3D}" type="slidenum">
              <a:rPr lang="en-US" smtClean="0"/>
              <a:t>10</a:t>
            </a:fld>
            <a:endParaRPr lang="en-US" dirty="0"/>
          </a:p>
        </p:txBody>
      </p:sp>
    </p:spTree>
    <p:extLst>
      <p:ext uri="{BB962C8B-B14F-4D97-AF65-F5344CB8AC3E}">
        <p14:creationId xmlns:p14="http://schemas.microsoft.com/office/powerpoint/2010/main" val="221819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5945F-3EE2-3141-4870-6B4711BF66B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E98739E-D9BD-C5CB-B8E3-30D530A7E300}"/>
              </a:ext>
            </a:extLst>
          </p:cNvPr>
          <p:cNvSpPr>
            <a:spLocks noGrp="1"/>
          </p:cNvSpPr>
          <p:nvPr>
            <p:ph type="title"/>
          </p:nvPr>
        </p:nvSpPr>
        <p:spPr>
          <a:xfrm>
            <a:off x="650535" y="109728"/>
            <a:ext cx="10890929" cy="1097280"/>
          </a:xfrm>
        </p:spPr>
        <p:txBody>
          <a:bodyPr/>
          <a:lstStyle/>
          <a:p>
            <a:r>
              <a:rPr kumimoji="1" lang="en-US" altLang="ja-JP" sz="3600" dirty="0"/>
              <a:t>3.3.3 </a:t>
            </a:r>
            <a:r>
              <a:rPr kumimoji="1" lang="ja-JP" altLang="en-US" sz="3600" dirty="0"/>
              <a:t>空間的な音場の制御に基づく技術</a:t>
            </a:r>
          </a:p>
        </p:txBody>
      </p:sp>
      <p:sp>
        <p:nvSpPr>
          <p:cNvPr id="3" name="コンテンツ プレースホルダー 2">
            <a:extLst>
              <a:ext uri="{FF2B5EF4-FFF2-40B4-BE49-F238E27FC236}">
                <a16:creationId xmlns:a16="http://schemas.microsoft.com/office/drawing/2014/main" id="{69F145FD-61A0-B2B4-C735-E561E4977982}"/>
              </a:ext>
            </a:extLst>
          </p:cNvPr>
          <p:cNvSpPr>
            <a:spLocks noGrp="1"/>
          </p:cNvSpPr>
          <p:nvPr>
            <p:ph idx="1"/>
          </p:nvPr>
        </p:nvSpPr>
        <p:spPr>
          <a:xfrm>
            <a:off x="650536" y="1327186"/>
            <a:ext cx="10890928" cy="5083661"/>
          </a:xfrm>
        </p:spPr>
        <p:txBody>
          <a:bodyPr/>
          <a:lstStyle/>
          <a:p>
            <a:pPr marL="0" indent="0">
              <a:buNone/>
            </a:pPr>
            <a:r>
              <a:rPr kumimoji="1" lang="ja-JP" altLang="en-US" sz="2400" b="1" dirty="0"/>
              <a:t>波面合成法（</a:t>
            </a:r>
            <a:r>
              <a:rPr kumimoji="1" lang="en-US" altLang="ja-JP" sz="2400" b="1" dirty="0"/>
              <a:t>WFS</a:t>
            </a:r>
            <a:r>
              <a:rPr kumimoji="1" lang="ja-JP" altLang="en-US" sz="2400" b="1" dirty="0"/>
              <a:t>法）</a:t>
            </a:r>
            <a:endParaRPr kumimoji="1" lang="en-US" altLang="ja-JP" sz="2400" b="1" dirty="0"/>
          </a:p>
          <a:p>
            <a:pPr marL="0" indent="0">
              <a:buNone/>
            </a:pPr>
            <a:r>
              <a:rPr kumimoji="1" lang="ja-JP" altLang="en-US" sz="2400" dirty="0"/>
              <a:t>高い音場制御性能</a:t>
            </a:r>
            <a:endParaRPr kumimoji="1" lang="en-US" altLang="ja-JP" sz="2400" dirty="0"/>
          </a:p>
          <a:p>
            <a:pPr marL="0" indent="0">
              <a:buNone/>
            </a:pPr>
            <a:r>
              <a:rPr kumimoji="1" lang="ja-JP" altLang="en-US" sz="2400" dirty="0"/>
              <a:t>空間的臨場感</a:t>
            </a:r>
            <a:endParaRPr kumimoji="1" lang="en-US" altLang="ja-JP" sz="2400" dirty="0"/>
          </a:p>
        </p:txBody>
      </p:sp>
      <p:pic>
        <p:nvPicPr>
          <p:cNvPr id="4" name="図 3" descr="NICT NEWS">
            <a:extLst>
              <a:ext uri="{FF2B5EF4-FFF2-40B4-BE49-F238E27FC236}">
                <a16:creationId xmlns:a16="http://schemas.microsoft.com/office/drawing/2014/main" id="{A4DFAB60-08A1-124D-2FD8-E1151E1B480C}"/>
              </a:ext>
            </a:extLst>
          </p:cNvPr>
          <p:cNvPicPr>
            <a:picLocks noChangeAspect="1"/>
          </p:cNvPicPr>
          <p:nvPr/>
        </p:nvPicPr>
        <p:blipFill>
          <a:blip r:embed="rId3"/>
          <a:stretch>
            <a:fillRect/>
          </a:stretch>
        </p:blipFill>
        <p:spPr>
          <a:xfrm>
            <a:off x="4867275" y="1327186"/>
            <a:ext cx="5143500" cy="4410075"/>
          </a:xfrm>
          <a:prstGeom prst="rect">
            <a:avLst/>
          </a:prstGeom>
        </p:spPr>
      </p:pic>
      <p:sp>
        <p:nvSpPr>
          <p:cNvPr id="5" name="テキスト ボックス 4">
            <a:extLst>
              <a:ext uri="{FF2B5EF4-FFF2-40B4-BE49-F238E27FC236}">
                <a16:creationId xmlns:a16="http://schemas.microsoft.com/office/drawing/2014/main" id="{C390651A-DD3F-360B-46C0-1EBE11C535F4}"/>
              </a:ext>
            </a:extLst>
          </p:cNvPr>
          <p:cNvSpPr txBox="1"/>
          <p:nvPr/>
        </p:nvSpPr>
        <p:spPr>
          <a:xfrm>
            <a:off x="4505325" y="6041515"/>
            <a:ext cx="6771405" cy="646331"/>
          </a:xfrm>
          <a:prstGeom prst="rect">
            <a:avLst/>
          </a:prstGeom>
          <a:noFill/>
        </p:spPr>
        <p:txBody>
          <a:bodyPr wrap="none" rtlCol="0">
            <a:spAutoFit/>
          </a:bodyPr>
          <a:lstStyle/>
          <a:p>
            <a:r>
              <a:rPr lang="en-US" altLang="ja-JP" dirty="0"/>
              <a:t>NICT NEWS</a:t>
            </a:r>
            <a:r>
              <a:rPr lang="ja-JP" altLang="en-US" dirty="0"/>
              <a:t>，「超臨場感をもたらす立体音響の研究」</a:t>
            </a:r>
            <a:endParaRPr lang="en-US" altLang="ja-JP" dirty="0"/>
          </a:p>
          <a:p>
            <a:r>
              <a:rPr lang="en-US" altLang="ja-JP" dirty="0"/>
              <a:t>https://www.nict.go.jp/publication/NICT-News/0902/05.html</a:t>
            </a:r>
            <a:endParaRPr kumimoji="1" lang="ja-JP" altLang="en-US" dirty="0"/>
          </a:p>
        </p:txBody>
      </p:sp>
      <p:sp>
        <p:nvSpPr>
          <p:cNvPr id="6" name="スライド番号プレースホルダー 5">
            <a:extLst>
              <a:ext uri="{FF2B5EF4-FFF2-40B4-BE49-F238E27FC236}">
                <a16:creationId xmlns:a16="http://schemas.microsoft.com/office/drawing/2014/main" id="{0D12F379-6492-CF4B-25DE-F911C58915FC}"/>
              </a:ext>
            </a:extLst>
          </p:cNvPr>
          <p:cNvSpPr>
            <a:spLocks noGrp="1"/>
          </p:cNvSpPr>
          <p:nvPr>
            <p:ph type="sldNum" sz="quarter" idx="12"/>
          </p:nvPr>
        </p:nvSpPr>
        <p:spPr/>
        <p:txBody>
          <a:bodyPr/>
          <a:lstStyle/>
          <a:p>
            <a:fld id="{70C12960-6E85-460F-B6E3-5B82CB31AF3D}" type="slidenum">
              <a:rPr lang="en-US" smtClean="0"/>
              <a:t>11</a:t>
            </a:fld>
            <a:endParaRPr lang="en-US" dirty="0"/>
          </a:p>
        </p:txBody>
      </p:sp>
    </p:spTree>
    <p:extLst>
      <p:ext uri="{BB962C8B-B14F-4D97-AF65-F5344CB8AC3E}">
        <p14:creationId xmlns:p14="http://schemas.microsoft.com/office/powerpoint/2010/main" val="406420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80523-FF47-24D8-FD2F-14518220B0D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2742674-F5A5-5C44-40CA-A34FA69A1D29}"/>
              </a:ext>
            </a:extLst>
          </p:cNvPr>
          <p:cNvSpPr>
            <a:spLocks noGrp="1"/>
          </p:cNvSpPr>
          <p:nvPr>
            <p:ph type="title"/>
          </p:nvPr>
        </p:nvSpPr>
        <p:spPr>
          <a:xfrm>
            <a:off x="650535" y="109728"/>
            <a:ext cx="10890929" cy="1097280"/>
          </a:xfrm>
        </p:spPr>
        <p:txBody>
          <a:bodyPr/>
          <a:lstStyle/>
          <a:p>
            <a:r>
              <a:rPr kumimoji="1" lang="en-US" altLang="ja-JP" sz="3600" dirty="0"/>
              <a:t>3.4 </a:t>
            </a:r>
            <a:r>
              <a:rPr kumimoji="1" lang="ja-JP" altLang="en-US" sz="3600" dirty="0"/>
              <a:t>音を分離する技術</a:t>
            </a:r>
          </a:p>
        </p:txBody>
      </p:sp>
      <p:sp>
        <p:nvSpPr>
          <p:cNvPr id="3" name="コンテンツ プレースホルダー 2">
            <a:extLst>
              <a:ext uri="{FF2B5EF4-FFF2-40B4-BE49-F238E27FC236}">
                <a16:creationId xmlns:a16="http://schemas.microsoft.com/office/drawing/2014/main" id="{E9F1267C-1E2B-7F0B-6A8F-F03427C68D46}"/>
              </a:ext>
            </a:extLst>
          </p:cNvPr>
          <p:cNvSpPr>
            <a:spLocks noGrp="1"/>
          </p:cNvSpPr>
          <p:nvPr>
            <p:ph idx="1"/>
          </p:nvPr>
        </p:nvSpPr>
        <p:spPr>
          <a:xfrm>
            <a:off x="650536" y="1327186"/>
            <a:ext cx="10890928" cy="5083661"/>
          </a:xfrm>
        </p:spPr>
        <p:txBody>
          <a:bodyPr/>
          <a:lstStyle/>
          <a:p>
            <a:pPr marL="0" indent="0">
              <a:buNone/>
            </a:pPr>
            <a:r>
              <a:rPr kumimoji="1" lang="ja-JP" altLang="en-US" sz="2400" dirty="0"/>
              <a:t>日常の生活音は，複数の音源からの組み合わせからなる</a:t>
            </a:r>
            <a:endParaRPr kumimoji="1" lang="en-US" altLang="ja-JP" sz="2400" dirty="0"/>
          </a:p>
          <a:p>
            <a:pPr marL="0" indent="0">
              <a:buNone/>
            </a:pPr>
            <a:r>
              <a:rPr kumimoji="1" lang="ja-JP" altLang="en-US" sz="2400" dirty="0"/>
              <a:t>▷音源一つ一つを分けられると自由に再合成できて嬉しい</a:t>
            </a:r>
            <a:endParaRPr kumimoji="1" lang="en-US" altLang="ja-JP" sz="2400" dirty="0"/>
          </a:p>
          <a:p>
            <a:pPr marL="0" indent="0">
              <a:buNone/>
            </a:pPr>
            <a:endParaRPr kumimoji="1" lang="en-US" altLang="ja-JP" sz="2400" b="1" dirty="0"/>
          </a:p>
          <a:p>
            <a:pPr marL="0" indent="0">
              <a:buNone/>
            </a:pPr>
            <a:r>
              <a:rPr kumimoji="1" lang="ja-JP" altLang="en-US" sz="2400" b="1" dirty="0"/>
              <a:t>音源分離</a:t>
            </a:r>
            <a:endParaRPr kumimoji="1" lang="en-US" altLang="ja-JP" sz="2400" b="1" dirty="0"/>
          </a:p>
          <a:p>
            <a:pPr marL="0" indent="0">
              <a:buNone/>
            </a:pPr>
            <a:r>
              <a:rPr kumimoji="1" lang="ja-JP" altLang="en-US" sz="2400" dirty="0"/>
              <a:t>必要な音源の信号だけを取り出すこと</a:t>
            </a:r>
            <a:endParaRPr kumimoji="1" lang="en-US" altLang="ja-JP" sz="2400" dirty="0"/>
          </a:p>
          <a:p>
            <a:pPr marL="0" indent="0">
              <a:buNone/>
            </a:pPr>
            <a:r>
              <a:rPr kumimoji="1" lang="ja-JP" altLang="en-US" sz="2400" b="1" dirty="0"/>
              <a:t>強調</a:t>
            </a:r>
            <a:endParaRPr kumimoji="1" lang="en-US" altLang="ja-JP" sz="2400" b="1" dirty="0"/>
          </a:p>
          <a:p>
            <a:pPr marL="0" indent="0">
              <a:buNone/>
            </a:pPr>
            <a:r>
              <a:rPr kumimoji="1" lang="ja-JP" altLang="en-US" sz="2400" dirty="0"/>
              <a:t>他の音源に対して相対的に大きくすること</a:t>
            </a:r>
            <a:endParaRPr kumimoji="1" lang="en-US" altLang="ja-JP" sz="2400" dirty="0"/>
          </a:p>
        </p:txBody>
      </p:sp>
      <p:sp>
        <p:nvSpPr>
          <p:cNvPr id="4" name="スライド番号プレースホルダー 3">
            <a:extLst>
              <a:ext uri="{FF2B5EF4-FFF2-40B4-BE49-F238E27FC236}">
                <a16:creationId xmlns:a16="http://schemas.microsoft.com/office/drawing/2014/main" id="{567A35C4-E4DE-2ABD-EE32-E36A67F80AE1}"/>
              </a:ext>
            </a:extLst>
          </p:cNvPr>
          <p:cNvSpPr>
            <a:spLocks noGrp="1"/>
          </p:cNvSpPr>
          <p:nvPr>
            <p:ph type="sldNum" sz="quarter" idx="12"/>
          </p:nvPr>
        </p:nvSpPr>
        <p:spPr/>
        <p:txBody>
          <a:bodyPr/>
          <a:lstStyle/>
          <a:p>
            <a:fld id="{70C12960-6E85-460F-B6E3-5B82CB31AF3D}" type="slidenum">
              <a:rPr lang="en-US" smtClean="0"/>
              <a:t>12</a:t>
            </a:fld>
            <a:endParaRPr lang="en-US" dirty="0"/>
          </a:p>
        </p:txBody>
      </p:sp>
    </p:spTree>
    <p:extLst>
      <p:ext uri="{BB962C8B-B14F-4D97-AF65-F5344CB8AC3E}">
        <p14:creationId xmlns:p14="http://schemas.microsoft.com/office/powerpoint/2010/main" val="176875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8FD19-E01F-9DE9-CC88-7EAC9C58C1C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B0CA00F-FB94-5E71-993F-BC453A0BE172}"/>
              </a:ext>
            </a:extLst>
          </p:cNvPr>
          <p:cNvSpPr>
            <a:spLocks noGrp="1"/>
          </p:cNvSpPr>
          <p:nvPr>
            <p:ph type="title"/>
          </p:nvPr>
        </p:nvSpPr>
        <p:spPr>
          <a:xfrm>
            <a:off x="650535" y="109728"/>
            <a:ext cx="10890929" cy="1097280"/>
          </a:xfrm>
        </p:spPr>
        <p:txBody>
          <a:bodyPr/>
          <a:lstStyle/>
          <a:p>
            <a:r>
              <a:rPr kumimoji="1" lang="en-US" altLang="ja-JP" sz="3600" dirty="0"/>
              <a:t>3.4 </a:t>
            </a:r>
            <a:r>
              <a:rPr kumimoji="1" lang="ja-JP" altLang="en-US" sz="3600" dirty="0"/>
              <a:t>音を分離する技術</a:t>
            </a:r>
          </a:p>
        </p:txBody>
      </p:sp>
      <p:sp>
        <p:nvSpPr>
          <p:cNvPr id="3" name="コンテンツ プレースホルダー 2">
            <a:extLst>
              <a:ext uri="{FF2B5EF4-FFF2-40B4-BE49-F238E27FC236}">
                <a16:creationId xmlns:a16="http://schemas.microsoft.com/office/drawing/2014/main" id="{8C7FD7C5-D5CC-8ECE-7F80-ABF27CD446FF}"/>
              </a:ext>
            </a:extLst>
          </p:cNvPr>
          <p:cNvSpPr>
            <a:spLocks noGrp="1"/>
          </p:cNvSpPr>
          <p:nvPr>
            <p:ph idx="1"/>
          </p:nvPr>
        </p:nvSpPr>
        <p:spPr>
          <a:xfrm>
            <a:off x="650536" y="1327186"/>
            <a:ext cx="10890928" cy="5083661"/>
          </a:xfrm>
        </p:spPr>
        <p:txBody>
          <a:bodyPr/>
          <a:lstStyle/>
          <a:p>
            <a:pPr marL="0" indent="0">
              <a:buNone/>
            </a:pPr>
            <a:r>
              <a:rPr kumimoji="1" lang="ja-JP" altLang="en-US" sz="2400" b="1" dirty="0"/>
              <a:t>マイクロフォンアレイ技術</a:t>
            </a:r>
            <a:endParaRPr kumimoji="1" lang="en-US" altLang="ja-JP" sz="2400" b="1" dirty="0"/>
          </a:p>
          <a:p>
            <a:pPr marL="0" indent="0">
              <a:buNone/>
            </a:pPr>
            <a:r>
              <a:rPr kumimoji="1" lang="ja-JP" altLang="en-US" sz="2400" dirty="0"/>
              <a:t>音の到来方向に着目して音を分離する技術</a:t>
            </a:r>
            <a:endParaRPr kumimoji="1" lang="en-US" altLang="ja-JP" sz="2400" dirty="0"/>
          </a:p>
          <a:p>
            <a:pPr marL="0" indent="0">
              <a:buNone/>
            </a:pPr>
            <a:r>
              <a:rPr kumimoji="1" lang="ja-JP" altLang="en-US" sz="2400" dirty="0"/>
              <a:t>複数のマイクロフォンを並べ，それぞれで受音した信号を用いて</a:t>
            </a:r>
            <a:br>
              <a:rPr kumimoji="1" lang="en-US" altLang="ja-JP" sz="2400" dirty="0"/>
            </a:br>
            <a:r>
              <a:rPr kumimoji="1" lang="ja-JP" altLang="en-US" sz="2400" dirty="0"/>
              <a:t>特定の方向の音を分離する</a:t>
            </a:r>
            <a:endParaRPr kumimoji="1" lang="en-US" altLang="ja-JP" sz="2400" dirty="0"/>
          </a:p>
          <a:p>
            <a:pPr marL="0" indent="0">
              <a:buNone/>
            </a:pPr>
            <a:endParaRPr kumimoji="1" lang="en-US" altLang="ja-JP" sz="2400" dirty="0"/>
          </a:p>
          <a:p>
            <a:pPr marL="0" indent="0">
              <a:buNone/>
            </a:pPr>
            <a:r>
              <a:rPr kumimoji="1" lang="ja-JP" altLang="en-US" sz="2400" dirty="0"/>
              <a:t>最も基礎的・代表的な方法として</a:t>
            </a:r>
            <a:br>
              <a:rPr kumimoji="1" lang="en-US" altLang="ja-JP" sz="2400" dirty="0"/>
            </a:br>
            <a:r>
              <a:rPr kumimoji="1" lang="ja-JP" altLang="en-US" sz="2400" b="1" dirty="0"/>
              <a:t>遅延和（同期加算）マイクロフォンアレイ</a:t>
            </a:r>
            <a:r>
              <a:rPr kumimoji="1" lang="ja-JP" altLang="en-US" sz="2400" dirty="0"/>
              <a:t>がある</a:t>
            </a:r>
            <a:endParaRPr kumimoji="1" lang="en-US" altLang="ja-JP" sz="2400" dirty="0"/>
          </a:p>
          <a:p>
            <a:pPr marL="0" indent="0">
              <a:buNone/>
            </a:pPr>
            <a:endParaRPr kumimoji="1" lang="en-US" altLang="ja-JP" sz="2400" dirty="0"/>
          </a:p>
          <a:p>
            <a:pPr marL="0" indent="0">
              <a:buNone/>
            </a:pPr>
            <a:endParaRPr kumimoji="1" lang="en-US" altLang="ja-JP" sz="2400" dirty="0"/>
          </a:p>
          <a:p>
            <a:pPr marL="0" indent="0">
              <a:buNone/>
            </a:pPr>
            <a:endParaRPr kumimoji="1" lang="en-US" altLang="ja-JP" sz="2400" dirty="0"/>
          </a:p>
        </p:txBody>
      </p:sp>
      <p:sp>
        <p:nvSpPr>
          <p:cNvPr id="4" name="スライド番号プレースホルダー 3">
            <a:extLst>
              <a:ext uri="{FF2B5EF4-FFF2-40B4-BE49-F238E27FC236}">
                <a16:creationId xmlns:a16="http://schemas.microsoft.com/office/drawing/2014/main" id="{AB913876-5773-4059-8BE3-4AC8B0CF10B5}"/>
              </a:ext>
            </a:extLst>
          </p:cNvPr>
          <p:cNvSpPr>
            <a:spLocks noGrp="1"/>
          </p:cNvSpPr>
          <p:nvPr>
            <p:ph type="sldNum" sz="quarter" idx="12"/>
          </p:nvPr>
        </p:nvSpPr>
        <p:spPr/>
        <p:txBody>
          <a:bodyPr/>
          <a:lstStyle/>
          <a:p>
            <a:fld id="{70C12960-6E85-460F-B6E3-5B82CB31AF3D}" type="slidenum">
              <a:rPr lang="en-US" smtClean="0"/>
              <a:t>13</a:t>
            </a:fld>
            <a:endParaRPr lang="en-US" dirty="0"/>
          </a:p>
        </p:txBody>
      </p:sp>
    </p:spTree>
    <p:extLst>
      <p:ext uri="{BB962C8B-B14F-4D97-AF65-F5344CB8AC3E}">
        <p14:creationId xmlns:p14="http://schemas.microsoft.com/office/powerpoint/2010/main" val="2813238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E75F7-8E31-5AF5-6D41-A052F27D579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0CAC574-3D02-AAEB-404D-3B9EB2AE3594}"/>
              </a:ext>
            </a:extLst>
          </p:cNvPr>
          <p:cNvSpPr>
            <a:spLocks noGrp="1"/>
          </p:cNvSpPr>
          <p:nvPr>
            <p:ph type="title"/>
          </p:nvPr>
        </p:nvSpPr>
        <p:spPr>
          <a:xfrm>
            <a:off x="650535" y="109728"/>
            <a:ext cx="10890929" cy="1097280"/>
          </a:xfrm>
        </p:spPr>
        <p:txBody>
          <a:bodyPr/>
          <a:lstStyle/>
          <a:p>
            <a:r>
              <a:rPr kumimoji="1" lang="en-US" altLang="ja-JP" sz="3600" dirty="0"/>
              <a:t>3.4 </a:t>
            </a:r>
            <a:r>
              <a:rPr kumimoji="1" lang="ja-JP" altLang="en-US" sz="3600" dirty="0"/>
              <a:t>音を分離する技術</a:t>
            </a:r>
          </a:p>
        </p:txBody>
      </p:sp>
      <p:sp>
        <p:nvSpPr>
          <p:cNvPr id="3" name="コンテンツ プレースホルダー 2">
            <a:extLst>
              <a:ext uri="{FF2B5EF4-FFF2-40B4-BE49-F238E27FC236}">
                <a16:creationId xmlns:a16="http://schemas.microsoft.com/office/drawing/2014/main" id="{4E41876B-FF89-8C90-F7D8-55B54C8D439D}"/>
              </a:ext>
            </a:extLst>
          </p:cNvPr>
          <p:cNvSpPr>
            <a:spLocks noGrp="1"/>
          </p:cNvSpPr>
          <p:nvPr>
            <p:ph idx="1"/>
          </p:nvPr>
        </p:nvSpPr>
        <p:spPr>
          <a:xfrm>
            <a:off x="650536" y="1327186"/>
            <a:ext cx="10890928" cy="5083661"/>
          </a:xfrm>
        </p:spPr>
        <p:txBody>
          <a:bodyPr/>
          <a:lstStyle/>
          <a:p>
            <a:pPr marL="0" indent="0">
              <a:buNone/>
            </a:pPr>
            <a:r>
              <a:rPr kumimoji="1" lang="ja-JP" altLang="en-US" sz="2400" b="1" dirty="0"/>
              <a:t>遅延和マイクロフォンアレイ</a:t>
            </a:r>
            <a:endParaRPr kumimoji="1" lang="en-US" altLang="ja-JP" sz="2400" b="1" dirty="0"/>
          </a:p>
          <a:p>
            <a:pPr marL="0" indent="0">
              <a:buNone/>
            </a:pPr>
            <a:r>
              <a:rPr kumimoji="1" lang="ja-JP" altLang="en-US" sz="2400" dirty="0"/>
              <a:t>それぞれのマイクロフォンで受音した信号を同期加算し，</a:t>
            </a:r>
            <a:br>
              <a:rPr kumimoji="1" lang="en-US" altLang="ja-JP" sz="2400" dirty="0"/>
            </a:br>
            <a:r>
              <a:rPr kumimoji="1" lang="ja-JP" altLang="en-US" sz="2400" dirty="0"/>
              <a:t>任意方向の音を相対的に強調する</a:t>
            </a:r>
            <a:endParaRPr kumimoji="1" lang="en-US" altLang="ja-JP" sz="2400" dirty="0"/>
          </a:p>
          <a:p>
            <a:pPr marL="0" indent="0">
              <a:buNone/>
            </a:pPr>
            <a:endParaRPr kumimoji="1" lang="en-US" altLang="ja-JP" sz="2400" dirty="0"/>
          </a:p>
          <a:p>
            <a:pPr marL="0" indent="0">
              <a:buNone/>
            </a:pPr>
            <a:r>
              <a:rPr kumimoji="1" lang="ja-JP" altLang="en-US" sz="2400" dirty="0"/>
              <a:t>遅延和法＝それぞれのマイクロフォンに到達する音の時間差を補正し，</a:t>
            </a:r>
            <a:br>
              <a:rPr kumimoji="1" lang="en-US" altLang="ja-JP" sz="2400" dirty="0"/>
            </a:br>
            <a:r>
              <a:rPr kumimoji="1" lang="ja-JP" altLang="en-US" sz="2400" dirty="0"/>
              <a:t>　　　　　それらを足し合わせて目的の方向の音を強調する</a:t>
            </a:r>
            <a:endParaRPr kumimoji="1" lang="en-US" altLang="ja-JP" sz="2400" dirty="0"/>
          </a:p>
          <a:p>
            <a:pPr marL="0" indent="0">
              <a:buNone/>
            </a:pPr>
            <a:r>
              <a:rPr kumimoji="1" lang="ja-JP" altLang="en-US" sz="2400" dirty="0"/>
              <a:t>同期加算＝周期信号に対し，タイミングを合わせて（同期）</a:t>
            </a:r>
            <a:br>
              <a:rPr kumimoji="1" lang="en-US" altLang="ja-JP" sz="2400" dirty="0"/>
            </a:br>
            <a:r>
              <a:rPr kumimoji="1" lang="ja-JP" altLang="en-US" sz="2400" dirty="0"/>
              <a:t>　　　　　加算・平均化する処理</a:t>
            </a:r>
            <a:endParaRPr kumimoji="1" lang="en-US" altLang="ja-JP" sz="2400" dirty="0"/>
          </a:p>
          <a:p>
            <a:pPr marL="0" indent="0">
              <a:buNone/>
            </a:pPr>
            <a:endParaRPr kumimoji="1" lang="en-US" altLang="ja-JP" sz="2400" dirty="0"/>
          </a:p>
          <a:p>
            <a:pPr marL="0" indent="0">
              <a:buNone/>
            </a:pPr>
            <a:endParaRPr kumimoji="1" lang="en-US" altLang="ja-JP" sz="2400" dirty="0"/>
          </a:p>
          <a:p>
            <a:pPr marL="0" indent="0">
              <a:buNone/>
            </a:pPr>
            <a:endParaRPr kumimoji="1" lang="en-US" altLang="ja-JP" sz="2400" dirty="0"/>
          </a:p>
          <a:p>
            <a:pPr marL="0" indent="0">
              <a:buNone/>
            </a:pPr>
            <a:endParaRPr kumimoji="1" lang="en-US" altLang="ja-JP" sz="2400" dirty="0"/>
          </a:p>
          <a:p>
            <a:pPr marL="0" indent="0">
              <a:buNone/>
            </a:pPr>
            <a:endParaRPr kumimoji="1" lang="en-US" altLang="ja-JP" sz="2400" dirty="0"/>
          </a:p>
        </p:txBody>
      </p:sp>
      <p:sp>
        <p:nvSpPr>
          <p:cNvPr id="4" name="スライド番号プレースホルダー 3">
            <a:extLst>
              <a:ext uri="{FF2B5EF4-FFF2-40B4-BE49-F238E27FC236}">
                <a16:creationId xmlns:a16="http://schemas.microsoft.com/office/drawing/2014/main" id="{AEF2A8DB-CC43-9F8C-7316-02E7A2B41F4D}"/>
              </a:ext>
            </a:extLst>
          </p:cNvPr>
          <p:cNvSpPr>
            <a:spLocks noGrp="1"/>
          </p:cNvSpPr>
          <p:nvPr>
            <p:ph type="sldNum" sz="quarter" idx="12"/>
          </p:nvPr>
        </p:nvSpPr>
        <p:spPr/>
        <p:txBody>
          <a:bodyPr/>
          <a:lstStyle/>
          <a:p>
            <a:fld id="{70C12960-6E85-460F-B6E3-5B82CB31AF3D}" type="slidenum">
              <a:rPr lang="en-US" smtClean="0"/>
              <a:t>14</a:t>
            </a:fld>
            <a:endParaRPr lang="en-US" dirty="0"/>
          </a:p>
        </p:txBody>
      </p:sp>
    </p:spTree>
    <p:extLst>
      <p:ext uri="{BB962C8B-B14F-4D97-AF65-F5344CB8AC3E}">
        <p14:creationId xmlns:p14="http://schemas.microsoft.com/office/powerpoint/2010/main" val="357113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6C5BA-FB9B-77A0-8D21-B838F6A70B2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75C70EF-F27A-8EAF-43E4-33F7B0AE7D49}"/>
              </a:ext>
            </a:extLst>
          </p:cNvPr>
          <p:cNvSpPr>
            <a:spLocks noGrp="1"/>
          </p:cNvSpPr>
          <p:nvPr>
            <p:ph type="title"/>
          </p:nvPr>
        </p:nvSpPr>
        <p:spPr>
          <a:xfrm>
            <a:off x="650535" y="109728"/>
            <a:ext cx="10890929" cy="1097280"/>
          </a:xfrm>
        </p:spPr>
        <p:txBody>
          <a:bodyPr/>
          <a:lstStyle/>
          <a:p>
            <a:r>
              <a:rPr kumimoji="1" lang="en-US" altLang="ja-JP" sz="3600" dirty="0"/>
              <a:t>3.4 </a:t>
            </a:r>
            <a:r>
              <a:rPr kumimoji="1" lang="ja-JP" altLang="en-US" sz="3600" dirty="0"/>
              <a:t>音を分離する技術</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F761A537-2816-02CC-5133-9B0DCF7358F4}"/>
                  </a:ext>
                </a:extLst>
              </p:cNvPr>
              <p:cNvSpPr>
                <a:spLocks noGrp="1"/>
              </p:cNvSpPr>
              <p:nvPr>
                <p:ph idx="1"/>
              </p:nvPr>
            </p:nvSpPr>
            <p:spPr>
              <a:xfrm>
                <a:off x="650536" y="1327186"/>
                <a:ext cx="10890928" cy="5083661"/>
              </a:xfrm>
            </p:spPr>
            <p:txBody>
              <a:bodyPr/>
              <a:lstStyle/>
              <a:p>
                <a:pPr marL="0" indent="0">
                  <a:buNone/>
                </a:pPr>
                <a:r>
                  <a:rPr kumimoji="1" lang="ja-JP" altLang="en-US" sz="2400" b="1" dirty="0"/>
                  <a:t>遅延和マイクロフォンアレイ</a:t>
                </a:r>
                <a:endParaRPr kumimoji="1" lang="en-US" altLang="ja-JP" sz="2400" b="1" dirty="0"/>
              </a:p>
              <a:p>
                <a:pPr marL="0" indent="0">
                  <a:buNone/>
                </a:pPr>
                <a:r>
                  <a:rPr kumimoji="1" lang="ja-JP" altLang="en-US" sz="2400" dirty="0"/>
                  <a:t>音速</a:t>
                </a:r>
                <a14:m>
                  <m:oMath xmlns:m="http://schemas.openxmlformats.org/officeDocument/2006/math">
                    <m:r>
                      <a:rPr kumimoji="1" lang="en-US" altLang="ja-JP" sz="2400" i="1" smtClean="0">
                        <a:latin typeface="Cambria Math" panose="02040503050406030204" pitchFamily="18" charset="0"/>
                      </a:rPr>
                      <m:t>𝑐</m:t>
                    </m:r>
                    <m:d>
                      <m:dPr>
                        <m:begChr m:val="["/>
                        <m:endChr m:val="]"/>
                        <m:ctrlPr>
                          <a:rPr kumimoji="1" lang="en-US" altLang="ja-JP" sz="2400" b="0" i="1" smtClean="0">
                            <a:latin typeface="Cambria Math" panose="02040503050406030204" pitchFamily="18" charset="0"/>
                          </a:rPr>
                        </m:ctrlPr>
                      </m:dPr>
                      <m:e>
                        <m:r>
                          <m:rPr>
                            <m:nor/>
                          </m:rPr>
                          <a:rPr kumimoji="1" lang="en-US" altLang="ja-JP" sz="2400" b="0" i="0" smtClean="0">
                            <a:latin typeface="Cambria Math" panose="02040503050406030204" pitchFamily="18" charset="0"/>
                          </a:rPr>
                          <m:t>m</m:t>
                        </m:r>
                        <m:r>
                          <m:rPr>
                            <m:lit/>
                            <m:nor/>
                          </m:rPr>
                          <a:rPr kumimoji="1" lang="en-US" altLang="ja-JP" sz="2400" b="0" i="0" smtClean="0">
                            <a:latin typeface="Cambria Math" panose="02040503050406030204" pitchFamily="18" charset="0"/>
                          </a:rPr>
                          <m:t>/</m:t>
                        </m:r>
                        <m:r>
                          <m:rPr>
                            <m:nor/>
                          </m:rPr>
                          <a:rPr kumimoji="1" lang="en-US" altLang="ja-JP" sz="2400" b="0" i="0" smtClean="0">
                            <a:latin typeface="Cambria Math" panose="02040503050406030204" pitchFamily="18" charset="0"/>
                          </a:rPr>
                          <m:t>s</m:t>
                        </m:r>
                      </m:e>
                    </m:d>
                    <m:r>
                      <a:rPr kumimoji="1" lang="ja-JP" altLang="en-US" sz="2400" i="1">
                        <a:latin typeface="Cambria Math" panose="02040503050406030204" pitchFamily="18" charset="0"/>
                      </a:rPr>
                      <m:t>，</m:t>
                    </m:r>
                  </m:oMath>
                </a14:m>
                <a:r>
                  <a:rPr kumimoji="1" lang="ja-JP" altLang="en-US" sz="2400" dirty="0"/>
                  <a:t>時間差</a:t>
                </a:r>
                <a14:m>
                  <m:oMath xmlns:m="http://schemas.openxmlformats.org/officeDocument/2006/math">
                    <m:r>
                      <a:rPr kumimoji="1" lang="ja-JP" altLang="en-US" sz="2400" i="1" smtClean="0">
                        <a:latin typeface="Cambria Math" panose="02040503050406030204" pitchFamily="18" charset="0"/>
                      </a:rPr>
                      <m:t>𝜏</m:t>
                    </m:r>
                  </m:oMath>
                </a14:m>
                <a:endParaRPr kumimoji="1" lang="en-US" altLang="ja-JP" sz="2400" dirty="0"/>
              </a:p>
              <a:p>
                <a:pPr marL="0" indent="0">
                  <a:buNone/>
                </a:pPr>
                <a:r>
                  <a:rPr kumimoji="1" lang="ja-JP" altLang="en-US" sz="2400" dirty="0"/>
                  <a:t>→</a:t>
                </a:r>
                <a14:m>
                  <m:oMath xmlns:m="http://schemas.openxmlformats.org/officeDocument/2006/math">
                    <m:r>
                      <a:rPr kumimoji="1" lang="en-US" altLang="ja-JP" sz="2400" b="0" i="1" smtClean="0">
                        <a:latin typeface="Cambria Math" panose="02040503050406030204" pitchFamily="18" charset="0"/>
                      </a:rPr>
                      <m:t>𝜏</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panose="02040503050406030204" pitchFamily="18" charset="0"/>
                          </a:rPr>
                          <m:t>cos</m:t>
                        </m:r>
                      </m:fName>
                      <m:e>
                        <m:r>
                          <a:rPr kumimoji="1" lang="ja-JP" altLang="en-US" sz="2400" b="0" i="1" smtClean="0">
                            <a:latin typeface="Cambria Math" panose="02040503050406030204" pitchFamily="18" charset="0"/>
                          </a:rPr>
                          <m:t>𝜃</m:t>
                        </m:r>
                      </m:e>
                    </m:func>
                    <m:r>
                      <m:rPr>
                        <m:lit/>
                      </m:rP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𝑐</m:t>
                    </m:r>
                  </m:oMath>
                </a14:m>
                <a:endParaRPr kumimoji="1" lang="en-US" altLang="ja-JP" sz="2400" dirty="0"/>
              </a:p>
              <a:p>
                <a:pPr marL="0" indent="0">
                  <a:buNone/>
                </a:pPr>
                <a:r>
                  <a:rPr kumimoji="1" lang="ja-JP" altLang="en-US" sz="2400" dirty="0"/>
                  <a:t>マイクロフォン</a:t>
                </a:r>
                <a14:m>
                  <m:oMath xmlns:m="http://schemas.openxmlformats.org/officeDocument/2006/math">
                    <m:r>
                      <a:rPr kumimoji="1" lang="en-US" altLang="ja-JP" sz="2400" b="0" i="1" smtClean="0">
                        <a:latin typeface="Cambria Math" panose="02040503050406030204" pitchFamily="18" charset="0"/>
                      </a:rPr>
                      <m:t>𝑁</m:t>
                    </m:r>
                  </m:oMath>
                </a14:m>
                <a:r>
                  <a:rPr kumimoji="1" lang="ja-JP" altLang="en-US" sz="2400" dirty="0"/>
                  <a:t>を基準とする</a:t>
                </a:r>
                <a:endParaRPr kumimoji="1" lang="en-US" altLang="ja-JP" sz="2400" dirty="0"/>
              </a:p>
              <a:p>
                <a:pPr marL="0" indent="0">
                  <a:buNone/>
                </a:pP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𝑛</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𝑡</m:t>
                        </m:r>
                      </m:e>
                    </m:d>
                  </m:oMath>
                </a14:m>
                <a:r>
                  <a:rPr kumimoji="1" lang="ja-JP" altLang="en-US" sz="2400" dirty="0"/>
                  <a:t>を時間差遅延器で</a:t>
                </a:r>
                <a:br>
                  <a:rPr kumimoji="1" lang="en-US" altLang="ja-JP" sz="2400" b="0" i="1" dirty="0">
                    <a:latin typeface="Cambria Math" panose="02040503050406030204" pitchFamily="18" charset="0"/>
                  </a:rPr>
                </a:b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𝜏</m:t>
                        </m:r>
                      </m:e>
                      <m:sub>
                        <m:r>
                          <a:rPr kumimoji="1" lang="en-US" altLang="ja-JP" sz="2400" b="0" i="1" smtClean="0">
                            <a:latin typeface="Cambria Math" panose="02040503050406030204" pitchFamily="18" charset="0"/>
                          </a:rPr>
                          <m:t>𝑛</m:t>
                        </m:r>
                      </m:sub>
                    </m:sSub>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𝑁</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𝑛</m:t>
                        </m:r>
                      </m:e>
                    </m:d>
                    <m:r>
                      <a:rPr kumimoji="1" lang="en-US" altLang="ja-JP" sz="2400" b="0" i="1" smtClean="0">
                        <a:latin typeface="Cambria Math" panose="02040503050406030204" pitchFamily="18" charset="0"/>
                      </a:rPr>
                      <m:t>𝜏</m:t>
                    </m:r>
                  </m:oMath>
                </a14:m>
                <a:r>
                  <a:rPr kumimoji="1" lang="ja-JP" altLang="en-US" sz="2400" dirty="0"/>
                  <a:t>だけ遅らせれば</a:t>
                </a:r>
                <a:br>
                  <a:rPr kumimoji="1" lang="en-US" altLang="ja-JP" sz="2400" i="1" dirty="0">
                    <a:latin typeface="Cambria Math" panose="02040503050406030204" pitchFamily="18" charset="0"/>
                  </a:rPr>
                </a:br>
                <a14:m>
                  <m:oMath xmlns:m="http://schemas.openxmlformats.org/officeDocument/2006/math">
                    <m:r>
                      <a:rPr kumimoji="1" lang="ja-JP" altLang="en-US" sz="2400" i="1" smtClean="0">
                        <a:latin typeface="Cambria Math" panose="02040503050406030204" pitchFamily="18" charset="0"/>
                      </a:rPr>
                      <m:t>𝜃</m:t>
                    </m:r>
                  </m:oMath>
                </a14:m>
                <a:r>
                  <a:rPr kumimoji="1" lang="ja-JP" altLang="en-US" sz="2400" dirty="0"/>
                  <a:t>方向の信号が同期する</a:t>
                </a:r>
                <a:endParaRPr kumimoji="1" lang="en-US" altLang="ja-JP" sz="2400" dirty="0"/>
              </a:p>
              <a:p>
                <a:pPr marL="0" indent="0">
                  <a:buNone/>
                </a:pPr>
                <a:r>
                  <a:rPr kumimoji="1" lang="ja-JP" altLang="en-US" sz="2400" dirty="0"/>
                  <a:t>それらを加算すれば，</a:t>
                </a:r>
                <a:br>
                  <a:rPr kumimoji="1" lang="en-US" altLang="ja-JP" sz="2400" dirty="0"/>
                </a:br>
                <a:r>
                  <a:rPr kumimoji="1" lang="ja-JP" altLang="en-US" sz="2400" dirty="0"/>
                  <a:t>音源方向の信号を強調できる</a:t>
                </a:r>
                <a:endParaRPr kumimoji="1" lang="en-US" altLang="ja-JP" sz="2400" dirty="0"/>
              </a:p>
              <a:p>
                <a:pPr marL="0" indent="0">
                  <a:buNone/>
                </a:pPr>
                <a:r>
                  <a:rPr kumimoji="1" lang="ja-JP" altLang="en-US" sz="2400" dirty="0"/>
                  <a:t>つまり，この方法は音源方向とマイクロフォンの間隔の情報が必要</a:t>
                </a:r>
                <a:endParaRPr kumimoji="1" lang="en-US" altLang="ja-JP" sz="2400" dirty="0"/>
              </a:p>
            </p:txBody>
          </p:sp>
        </mc:Choice>
        <mc:Fallback xmlns="">
          <p:sp>
            <p:nvSpPr>
              <p:cNvPr id="3" name="コンテンツ プレースホルダー 2">
                <a:extLst>
                  <a:ext uri="{FF2B5EF4-FFF2-40B4-BE49-F238E27FC236}">
                    <a16:creationId xmlns:a16="http://schemas.microsoft.com/office/drawing/2014/main" id="{F761A537-2816-02CC-5133-9B0DCF7358F4}"/>
                  </a:ext>
                </a:extLst>
              </p:cNvPr>
              <p:cNvSpPr>
                <a:spLocks noGrp="1" noRot="1" noChangeAspect="1" noMove="1" noResize="1" noEditPoints="1" noAdjustHandles="1" noChangeArrowheads="1" noChangeShapeType="1" noTextEdit="1"/>
              </p:cNvSpPr>
              <p:nvPr>
                <p:ph idx="1"/>
              </p:nvPr>
            </p:nvSpPr>
            <p:spPr>
              <a:xfrm>
                <a:off x="650536" y="1327186"/>
                <a:ext cx="10890928" cy="5083661"/>
              </a:xfrm>
              <a:blipFill>
                <a:blip r:embed="rId3"/>
                <a:stretch>
                  <a:fillRect l="-728" b="-6595"/>
                </a:stretch>
              </a:blipFill>
            </p:spPr>
            <p:txBody>
              <a:bodyPr/>
              <a:lstStyle/>
              <a:p>
                <a:r>
                  <a:rPr lang="ja-JP" altLang="en-US">
                    <a:noFill/>
                  </a:rPr>
                  <a:t> </a:t>
                </a:r>
              </a:p>
            </p:txBody>
          </p:sp>
        </mc:Fallback>
      </mc:AlternateContent>
      <p:pic>
        <p:nvPicPr>
          <p:cNvPr id="5" name="図 4">
            <a:extLst>
              <a:ext uri="{FF2B5EF4-FFF2-40B4-BE49-F238E27FC236}">
                <a16:creationId xmlns:a16="http://schemas.microsoft.com/office/drawing/2014/main" id="{0CB3E95A-FA6C-6E16-A283-EE4E7266DA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1173" y="1658646"/>
            <a:ext cx="6653225" cy="4134897"/>
          </a:xfrm>
          <a:prstGeom prst="rect">
            <a:avLst/>
          </a:prstGeom>
        </p:spPr>
      </p:pic>
      <p:sp>
        <p:nvSpPr>
          <p:cNvPr id="6" name="スライド番号プレースホルダー 5">
            <a:extLst>
              <a:ext uri="{FF2B5EF4-FFF2-40B4-BE49-F238E27FC236}">
                <a16:creationId xmlns:a16="http://schemas.microsoft.com/office/drawing/2014/main" id="{AC17A4BB-99C1-F951-1981-088784662002}"/>
              </a:ext>
            </a:extLst>
          </p:cNvPr>
          <p:cNvSpPr>
            <a:spLocks noGrp="1"/>
          </p:cNvSpPr>
          <p:nvPr>
            <p:ph type="sldNum" sz="quarter" idx="12"/>
          </p:nvPr>
        </p:nvSpPr>
        <p:spPr/>
        <p:txBody>
          <a:bodyPr/>
          <a:lstStyle/>
          <a:p>
            <a:fld id="{70C12960-6E85-460F-B6E3-5B82CB31AF3D}" type="slidenum">
              <a:rPr lang="en-US" smtClean="0"/>
              <a:t>15</a:t>
            </a:fld>
            <a:endParaRPr lang="en-US" dirty="0"/>
          </a:p>
        </p:txBody>
      </p:sp>
    </p:spTree>
    <p:extLst>
      <p:ext uri="{BB962C8B-B14F-4D97-AF65-F5344CB8AC3E}">
        <p14:creationId xmlns:p14="http://schemas.microsoft.com/office/powerpoint/2010/main" val="1879000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E1AAF-934F-90A6-2701-A74695FD31D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79964A5-50B6-6AB4-D2BD-583EC58B4D54}"/>
              </a:ext>
            </a:extLst>
          </p:cNvPr>
          <p:cNvSpPr>
            <a:spLocks noGrp="1"/>
          </p:cNvSpPr>
          <p:nvPr>
            <p:ph type="title"/>
          </p:nvPr>
        </p:nvSpPr>
        <p:spPr>
          <a:xfrm>
            <a:off x="650535" y="109728"/>
            <a:ext cx="10890929" cy="1097280"/>
          </a:xfrm>
        </p:spPr>
        <p:txBody>
          <a:bodyPr/>
          <a:lstStyle/>
          <a:p>
            <a:r>
              <a:rPr kumimoji="1" lang="en-US" altLang="ja-JP" sz="3600" dirty="0"/>
              <a:t>3.4 </a:t>
            </a:r>
            <a:r>
              <a:rPr kumimoji="1" lang="ja-JP" altLang="en-US" sz="3600" dirty="0"/>
              <a:t>音を分離する技術</a:t>
            </a:r>
          </a:p>
        </p:txBody>
      </p:sp>
      <p:sp>
        <p:nvSpPr>
          <p:cNvPr id="3" name="コンテンツ プレースホルダー 2">
            <a:extLst>
              <a:ext uri="{FF2B5EF4-FFF2-40B4-BE49-F238E27FC236}">
                <a16:creationId xmlns:a16="http://schemas.microsoft.com/office/drawing/2014/main" id="{75D149CC-F68F-F7B6-AA8C-C7C88F6704CA}"/>
              </a:ext>
            </a:extLst>
          </p:cNvPr>
          <p:cNvSpPr>
            <a:spLocks noGrp="1"/>
          </p:cNvSpPr>
          <p:nvPr>
            <p:ph idx="1"/>
          </p:nvPr>
        </p:nvSpPr>
        <p:spPr>
          <a:xfrm>
            <a:off x="650536" y="1327186"/>
            <a:ext cx="10890928" cy="5083661"/>
          </a:xfrm>
        </p:spPr>
        <p:txBody>
          <a:bodyPr/>
          <a:lstStyle/>
          <a:p>
            <a:pPr marL="0" indent="0">
              <a:buNone/>
            </a:pPr>
            <a:r>
              <a:rPr kumimoji="1" lang="ja-JP" altLang="en-US" sz="2400" b="1" dirty="0"/>
              <a:t>遅延和マイクロフォンアレイ</a:t>
            </a:r>
            <a:endParaRPr kumimoji="1" lang="en-US" altLang="ja-JP" sz="2400" b="1" dirty="0"/>
          </a:p>
          <a:p>
            <a:pPr marL="0" indent="0">
              <a:buNone/>
            </a:pPr>
            <a:r>
              <a:rPr kumimoji="1" lang="en-US" altLang="ja-JP" sz="2400" dirty="0"/>
              <a:t>(</a:t>
            </a:r>
            <a:r>
              <a:rPr kumimoji="1" lang="ja-JP" altLang="en-US" sz="2400" dirty="0"/>
              <a:t>例</a:t>
            </a:r>
            <a:r>
              <a:rPr kumimoji="1" lang="en-US" altLang="ja-JP" sz="2400" dirty="0"/>
              <a:t>)</a:t>
            </a:r>
            <a:r>
              <a:rPr kumimoji="1" lang="ja-JP" altLang="en-US" sz="2400" dirty="0"/>
              <a:t> マイクロフォン</a:t>
            </a:r>
            <a:r>
              <a:rPr kumimoji="1" lang="en-US" altLang="ja-JP" sz="2400" dirty="0"/>
              <a:t>16</a:t>
            </a:r>
            <a:r>
              <a:rPr kumimoji="1" lang="ja-JP" altLang="en-US" sz="2400" dirty="0"/>
              <a:t>本</a:t>
            </a:r>
            <a:endParaRPr kumimoji="1" lang="en-US" altLang="ja-JP" sz="2400" dirty="0"/>
          </a:p>
          <a:p>
            <a:pPr marL="0" indent="0">
              <a:buNone/>
            </a:pPr>
            <a:r>
              <a:rPr kumimoji="1" lang="ja-JP" altLang="en-US" sz="2400" dirty="0"/>
              <a:t>音源１：アレイ軸と</a:t>
            </a:r>
            <a:r>
              <a:rPr kumimoji="1" lang="en-US" altLang="ja-JP" sz="2400" dirty="0"/>
              <a:t>30°</a:t>
            </a:r>
            <a:r>
              <a:rPr kumimoji="1" lang="ja-JP" altLang="en-US" sz="2400" dirty="0"/>
              <a:t>の角</a:t>
            </a:r>
            <a:br>
              <a:rPr kumimoji="1" lang="en-US" altLang="ja-JP" sz="2400" dirty="0"/>
            </a:br>
            <a:r>
              <a:rPr kumimoji="1" lang="ja-JP" altLang="en-US" sz="2400" dirty="0"/>
              <a:t>　　　　</a:t>
            </a:r>
            <a:r>
              <a:rPr kumimoji="1" lang="en-US" altLang="ja-JP" sz="2400" dirty="0"/>
              <a:t>2kHz</a:t>
            </a:r>
            <a:r>
              <a:rPr kumimoji="1" lang="ja-JP" altLang="en-US" sz="2400" dirty="0"/>
              <a:t>の正弦波，振幅</a:t>
            </a:r>
            <a:r>
              <a:rPr kumimoji="1" lang="en-US" altLang="ja-JP" sz="2400" dirty="0"/>
              <a:t>1.5</a:t>
            </a:r>
            <a:br>
              <a:rPr kumimoji="1" lang="en-US" altLang="ja-JP" sz="2400" dirty="0"/>
            </a:br>
            <a:r>
              <a:rPr kumimoji="1" lang="ja-JP" altLang="en-US" sz="2400" dirty="0"/>
              <a:t>音源２：アレイ軸方向，</a:t>
            </a:r>
            <a:br>
              <a:rPr kumimoji="1" lang="en-US" altLang="ja-JP" sz="2400" dirty="0"/>
            </a:br>
            <a:r>
              <a:rPr kumimoji="1" lang="ja-JP" altLang="en-US" sz="2400" dirty="0"/>
              <a:t>　　　　</a:t>
            </a:r>
            <a:r>
              <a:rPr kumimoji="1" lang="en-US" altLang="ja-JP" sz="2400" dirty="0"/>
              <a:t>4kHz</a:t>
            </a:r>
            <a:r>
              <a:rPr kumimoji="1" lang="ja-JP" altLang="en-US" sz="2400" dirty="0"/>
              <a:t>の正弦波，振幅</a:t>
            </a:r>
            <a:r>
              <a:rPr kumimoji="1" lang="en-US" altLang="ja-JP" sz="2400" dirty="0"/>
              <a:t>1</a:t>
            </a:r>
          </a:p>
          <a:p>
            <a:pPr marL="0" indent="0">
              <a:buNone/>
            </a:pPr>
            <a:r>
              <a:rPr kumimoji="1" lang="ja-JP" altLang="en-US" sz="2400" dirty="0"/>
              <a:t>音源１の音源信号を取り出す</a:t>
            </a:r>
            <a:endParaRPr kumimoji="1" lang="en-US" altLang="ja-JP" sz="2400" dirty="0"/>
          </a:p>
        </p:txBody>
      </p:sp>
      <p:pic>
        <p:nvPicPr>
          <p:cNvPr id="14" name="図 13">
            <a:extLst>
              <a:ext uri="{FF2B5EF4-FFF2-40B4-BE49-F238E27FC236}">
                <a16:creationId xmlns:a16="http://schemas.microsoft.com/office/drawing/2014/main" id="{ACEE5BDC-18D0-2638-F079-CEAA66C0FFE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57156" y="0"/>
            <a:ext cx="5484308" cy="6857999"/>
          </a:xfrm>
          <a:prstGeom prst="rect">
            <a:avLst/>
          </a:prstGeom>
        </p:spPr>
      </p:pic>
      <p:sp>
        <p:nvSpPr>
          <p:cNvPr id="15" name="スライド番号プレースホルダー 14">
            <a:extLst>
              <a:ext uri="{FF2B5EF4-FFF2-40B4-BE49-F238E27FC236}">
                <a16:creationId xmlns:a16="http://schemas.microsoft.com/office/drawing/2014/main" id="{10A986EA-B311-21B2-6848-54CE93CF5538}"/>
              </a:ext>
            </a:extLst>
          </p:cNvPr>
          <p:cNvSpPr>
            <a:spLocks noGrp="1"/>
          </p:cNvSpPr>
          <p:nvPr>
            <p:ph type="sldNum" sz="quarter" idx="12"/>
          </p:nvPr>
        </p:nvSpPr>
        <p:spPr/>
        <p:txBody>
          <a:bodyPr/>
          <a:lstStyle/>
          <a:p>
            <a:fld id="{70C12960-6E85-460F-B6E3-5B82CB31AF3D}" type="slidenum">
              <a:rPr lang="en-US" smtClean="0"/>
              <a:t>16</a:t>
            </a:fld>
            <a:endParaRPr lang="en-US" dirty="0"/>
          </a:p>
        </p:txBody>
      </p:sp>
    </p:spTree>
    <p:extLst>
      <p:ext uri="{BB962C8B-B14F-4D97-AF65-F5344CB8AC3E}">
        <p14:creationId xmlns:p14="http://schemas.microsoft.com/office/powerpoint/2010/main" val="38093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D86ED-B67E-AF5F-A679-E462854CBAF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95430DE-4EFE-12B9-3990-2A5B5C11EFB7}"/>
              </a:ext>
            </a:extLst>
          </p:cNvPr>
          <p:cNvSpPr>
            <a:spLocks noGrp="1"/>
          </p:cNvSpPr>
          <p:nvPr>
            <p:ph type="title"/>
          </p:nvPr>
        </p:nvSpPr>
        <p:spPr>
          <a:xfrm>
            <a:off x="650535" y="109728"/>
            <a:ext cx="10890929" cy="1097280"/>
          </a:xfrm>
        </p:spPr>
        <p:txBody>
          <a:bodyPr/>
          <a:lstStyle/>
          <a:p>
            <a:r>
              <a:rPr kumimoji="1" lang="en-US" altLang="ja-JP" sz="3600" dirty="0"/>
              <a:t>3.4 </a:t>
            </a:r>
            <a:r>
              <a:rPr kumimoji="1" lang="ja-JP" altLang="en-US" sz="3600" dirty="0"/>
              <a:t>音を分離する技術</a:t>
            </a:r>
          </a:p>
        </p:txBody>
      </p:sp>
      <p:sp>
        <p:nvSpPr>
          <p:cNvPr id="3" name="コンテンツ プレースホルダー 2">
            <a:extLst>
              <a:ext uri="{FF2B5EF4-FFF2-40B4-BE49-F238E27FC236}">
                <a16:creationId xmlns:a16="http://schemas.microsoft.com/office/drawing/2014/main" id="{D948F821-D963-D68E-3779-7DC45CB5032E}"/>
              </a:ext>
            </a:extLst>
          </p:cNvPr>
          <p:cNvSpPr>
            <a:spLocks noGrp="1"/>
          </p:cNvSpPr>
          <p:nvPr>
            <p:ph idx="1"/>
          </p:nvPr>
        </p:nvSpPr>
        <p:spPr>
          <a:xfrm>
            <a:off x="650536" y="1327186"/>
            <a:ext cx="10890928" cy="5083661"/>
          </a:xfrm>
        </p:spPr>
        <p:txBody>
          <a:bodyPr/>
          <a:lstStyle/>
          <a:p>
            <a:pPr marL="0" indent="0">
              <a:buNone/>
            </a:pPr>
            <a:r>
              <a:rPr kumimoji="1" lang="ja-JP" altLang="en-US" sz="2400" b="1" dirty="0"/>
              <a:t>遅延和マイクロフォンアレイ</a:t>
            </a:r>
            <a:endParaRPr kumimoji="1" lang="en-US" altLang="ja-JP" sz="2400" b="1" dirty="0"/>
          </a:p>
          <a:p>
            <a:pPr marL="0" indent="0">
              <a:buNone/>
            </a:pPr>
            <a:r>
              <a:rPr kumimoji="1" lang="en-US" altLang="ja-JP" sz="2400" dirty="0"/>
              <a:t>(</a:t>
            </a:r>
            <a:r>
              <a:rPr kumimoji="1" lang="ja-JP" altLang="en-US" sz="2400" dirty="0"/>
              <a:t>例</a:t>
            </a:r>
            <a:r>
              <a:rPr kumimoji="1" lang="en-US" altLang="ja-JP" sz="2400" dirty="0"/>
              <a:t>)</a:t>
            </a:r>
            <a:r>
              <a:rPr kumimoji="1" lang="ja-JP" altLang="en-US" sz="2400" dirty="0"/>
              <a:t> マイクロフォン</a:t>
            </a:r>
            <a:r>
              <a:rPr kumimoji="1" lang="en-US" altLang="ja-JP" sz="2400" dirty="0"/>
              <a:t>16</a:t>
            </a:r>
            <a:r>
              <a:rPr kumimoji="1" lang="ja-JP" altLang="en-US" sz="2400" dirty="0"/>
              <a:t>本</a:t>
            </a:r>
            <a:endParaRPr kumimoji="1" lang="en-US" altLang="ja-JP" sz="2400" dirty="0"/>
          </a:p>
          <a:p>
            <a:pPr marL="0" indent="0">
              <a:buNone/>
            </a:pPr>
            <a:r>
              <a:rPr kumimoji="1" lang="ja-JP" altLang="en-US" sz="2400" dirty="0"/>
              <a:t>音源１：アレイ軸と</a:t>
            </a:r>
            <a:r>
              <a:rPr kumimoji="1" lang="en-US" altLang="ja-JP" sz="2400" dirty="0"/>
              <a:t>30°</a:t>
            </a:r>
            <a:r>
              <a:rPr kumimoji="1" lang="ja-JP" altLang="en-US" sz="2400" dirty="0"/>
              <a:t>の角</a:t>
            </a:r>
            <a:br>
              <a:rPr kumimoji="1" lang="en-US" altLang="ja-JP" sz="2400" dirty="0"/>
            </a:br>
            <a:r>
              <a:rPr kumimoji="1" lang="ja-JP" altLang="en-US" sz="2400" dirty="0"/>
              <a:t>　　　　</a:t>
            </a:r>
            <a:r>
              <a:rPr kumimoji="1" lang="en-US" altLang="ja-JP" sz="2400" dirty="0"/>
              <a:t>2kHz</a:t>
            </a:r>
            <a:r>
              <a:rPr kumimoji="1" lang="ja-JP" altLang="en-US" sz="2400" dirty="0"/>
              <a:t>の正弦波，振幅</a:t>
            </a:r>
            <a:r>
              <a:rPr kumimoji="1" lang="en-US" altLang="ja-JP" sz="2400" b="1" u="sng" dirty="0"/>
              <a:t>0.8</a:t>
            </a:r>
            <a:br>
              <a:rPr kumimoji="1" lang="en-US" altLang="ja-JP" sz="2400" dirty="0"/>
            </a:br>
            <a:r>
              <a:rPr kumimoji="1" lang="ja-JP" altLang="en-US" sz="2400" dirty="0"/>
              <a:t>音源２：アレイ軸方向，</a:t>
            </a:r>
            <a:br>
              <a:rPr kumimoji="1" lang="en-US" altLang="ja-JP" sz="2400" dirty="0"/>
            </a:br>
            <a:r>
              <a:rPr kumimoji="1" lang="ja-JP" altLang="en-US" sz="2400" dirty="0"/>
              <a:t>　　　　</a:t>
            </a:r>
            <a:r>
              <a:rPr kumimoji="1" lang="en-US" altLang="ja-JP" sz="2400" dirty="0"/>
              <a:t>4kHz</a:t>
            </a:r>
            <a:r>
              <a:rPr kumimoji="1" lang="ja-JP" altLang="en-US" sz="2400" dirty="0"/>
              <a:t>の正弦波，振幅</a:t>
            </a:r>
            <a:r>
              <a:rPr kumimoji="1" lang="en-US" altLang="ja-JP" sz="2400" b="1" u="sng" dirty="0"/>
              <a:t>1.5</a:t>
            </a:r>
          </a:p>
          <a:p>
            <a:pPr marL="0" indent="0">
              <a:buNone/>
            </a:pPr>
            <a:r>
              <a:rPr kumimoji="1" lang="ja-JP" altLang="en-US" sz="2400" dirty="0"/>
              <a:t>音源１の音源信号を取り出す</a:t>
            </a:r>
            <a:endParaRPr kumimoji="1" lang="en-US" altLang="ja-JP" sz="2400" dirty="0"/>
          </a:p>
          <a:p>
            <a:pPr marL="0" indent="0">
              <a:buNone/>
            </a:pPr>
            <a:endParaRPr kumimoji="1" lang="en-US" altLang="ja-JP" sz="2400" dirty="0"/>
          </a:p>
          <a:p>
            <a:pPr marL="0" indent="0">
              <a:buNone/>
            </a:pPr>
            <a:r>
              <a:rPr kumimoji="1" lang="ja-JP" altLang="en-US" sz="2400" dirty="0"/>
              <a:t>雑音源のほうが大きくてもいける</a:t>
            </a:r>
            <a:endParaRPr kumimoji="1" lang="en-US" altLang="ja-JP" sz="2400" dirty="0"/>
          </a:p>
        </p:txBody>
      </p:sp>
      <p:pic>
        <p:nvPicPr>
          <p:cNvPr id="5" name="図 4">
            <a:extLst>
              <a:ext uri="{FF2B5EF4-FFF2-40B4-BE49-F238E27FC236}">
                <a16:creationId xmlns:a16="http://schemas.microsoft.com/office/drawing/2014/main" id="{FAEBC709-518C-749B-4986-C3A8631EB4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57156" y="0"/>
            <a:ext cx="5484308" cy="6857999"/>
          </a:xfrm>
          <a:prstGeom prst="rect">
            <a:avLst/>
          </a:prstGeom>
        </p:spPr>
      </p:pic>
      <p:sp>
        <p:nvSpPr>
          <p:cNvPr id="6" name="スライド番号プレースホルダー 5">
            <a:extLst>
              <a:ext uri="{FF2B5EF4-FFF2-40B4-BE49-F238E27FC236}">
                <a16:creationId xmlns:a16="http://schemas.microsoft.com/office/drawing/2014/main" id="{E28B4E73-C8BD-B345-3608-5E693C57D4A2}"/>
              </a:ext>
            </a:extLst>
          </p:cNvPr>
          <p:cNvSpPr>
            <a:spLocks noGrp="1"/>
          </p:cNvSpPr>
          <p:nvPr>
            <p:ph type="sldNum" sz="quarter" idx="12"/>
          </p:nvPr>
        </p:nvSpPr>
        <p:spPr/>
        <p:txBody>
          <a:bodyPr/>
          <a:lstStyle/>
          <a:p>
            <a:fld id="{70C12960-6E85-460F-B6E3-5B82CB31AF3D}" type="slidenum">
              <a:rPr lang="en-US" smtClean="0"/>
              <a:t>17</a:t>
            </a:fld>
            <a:endParaRPr lang="en-US" dirty="0"/>
          </a:p>
        </p:txBody>
      </p:sp>
    </p:spTree>
    <p:extLst>
      <p:ext uri="{BB962C8B-B14F-4D97-AF65-F5344CB8AC3E}">
        <p14:creationId xmlns:p14="http://schemas.microsoft.com/office/powerpoint/2010/main" val="1316439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932A8-9F12-D73D-7C01-A8C1EC2B421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375CBF1-CDB5-25A0-9A74-18931CADFC18}"/>
              </a:ext>
            </a:extLst>
          </p:cNvPr>
          <p:cNvSpPr>
            <a:spLocks noGrp="1"/>
          </p:cNvSpPr>
          <p:nvPr>
            <p:ph type="title"/>
          </p:nvPr>
        </p:nvSpPr>
        <p:spPr>
          <a:xfrm>
            <a:off x="650535" y="109728"/>
            <a:ext cx="10890929" cy="1097280"/>
          </a:xfrm>
        </p:spPr>
        <p:txBody>
          <a:bodyPr/>
          <a:lstStyle/>
          <a:p>
            <a:r>
              <a:rPr kumimoji="1" lang="en-US" altLang="ja-JP" sz="3600" dirty="0"/>
              <a:t>3.4 </a:t>
            </a:r>
            <a:r>
              <a:rPr kumimoji="1" lang="ja-JP" altLang="en-US" sz="3600" dirty="0"/>
              <a:t>音を分離する技術</a:t>
            </a:r>
          </a:p>
        </p:txBody>
      </p:sp>
      <p:sp>
        <p:nvSpPr>
          <p:cNvPr id="3" name="コンテンツ プレースホルダー 2">
            <a:extLst>
              <a:ext uri="{FF2B5EF4-FFF2-40B4-BE49-F238E27FC236}">
                <a16:creationId xmlns:a16="http://schemas.microsoft.com/office/drawing/2014/main" id="{80C152F0-2975-DFC1-0123-9D91536198BE}"/>
              </a:ext>
            </a:extLst>
          </p:cNvPr>
          <p:cNvSpPr>
            <a:spLocks noGrp="1"/>
          </p:cNvSpPr>
          <p:nvPr>
            <p:ph idx="1"/>
          </p:nvPr>
        </p:nvSpPr>
        <p:spPr>
          <a:xfrm>
            <a:off x="650536" y="1327186"/>
            <a:ext cx="10890928" cy="5083661"/>
          </a:xfrm>
        </p:spPr>
        <p:txBody>
          <a:bodyPr/>
          <a:lstStyle/>
          <a:p>
            <a:pPr marL="0" indent="0">
              <a:buNone/>
            </a:pPr>
            <a:r>
              <a:rPr kumimoji="1" lang="ja-JP" altLang="en-US" sz="2400" b="1" dirty="0"/>
              <a:t>遅延和マイクロフォンアレイの指向特性</a:t>
            </a:r>
            <a:endParaRPr kumimoji="1" lang="en-US" altLang="ja-JP" sz="2400" b="1" dirty="0"/>
          </a:p>
          <a:p>
            <a:pPr marL="0" indent="0">
              <a:buNone/>
            </a:pPr>
            <a:r>
              <a:rPr kumimoji="1" lang="ja-JP" altLang="en-US" sz="2400" dirty="0"/>
              <a:t>マイクロフォン</a:t>
            </a:r>
            <a:r>
              <a:rPr kumimoji="1" lang="en-US" altLang="ja-JP" sz="2400" dirty="0"/>
              <a:t>16</a:t>
            </a:r>
            <a:r>
              <a:rPr kumimoji="1" lang="ja-JP" altLang="en-US" sz="2400" dirty="0"/>
              <a:t>本，間隔</a:t>
            </a:r>
            <a:r>
              <a:rPr kumimoji="1" lang="en-US" altLang="ja-JP" sz="2400" dirty="0"/>
              <a:t>2cm</a:t>
            </a:r>
          </a:p>
          <a:p>
            <a:pPr marL="0" indent="0">
              <a:buNone/>
            </a:pPr>
            <a:r>
              <a:rPr kumimoji="1" lang="ja-JP" altLang="en-US" sz="2400" dirty="0"/>
              <a:t>指向性を</a:t>
            </a:r>
            <a:r>
              <a:rPr kumimoji="1" lang="en-US" altLang="ja-JP" sz="2400" dirty="0"/>
              <a:t>30°</a:t>
            </a:r>
            <a:r>
              <a:rPr kumimoji="1" lang="ja-JP" altLang="en-US" sz="2400" dirty="0"/>
              <a:t>に向け，周波数が</a:t>
            </a:r>
            <a:r>
              <a:rPr kumimoji="1" lang="en-US" altLang="ja-JP" sz="2400" dirty="0"/>
              <a:t>4kHz</a:t>
            </a:r>
            <a:r>
              <a:rPr kumimoji="1" lang="ja-JP" altLang="en-US" sz="2400" dirty="0"/>
              <a:t>の特性</a:t>
            </a:r>
            <a:endParaRPr kumimoji="1" lang="en-US" altLang="ja-JP" sz="2400" dirty="0"/>
          </a:p>
          <a:p>
            <a:pPr marL="0" indent="0">
              <a:buNone/>
            </a:pPr>
            <a:endParaRPr kumimoji="1" lang="en-US" altLang="ja-JP" sz="2400" dirty="0"/>
          </a:p>
          <a:p>
            <a:pPr marL="0" indent="0">
              <a:buNone/>
            </a:pPr>
            <a:r>
              <a:rPr kumimoji="1" lang="ja-JP" altLang="en-US" sz="2400" b="1" dirty="0"/>
              <a:t>メインローブ</a:t>
            </a:r>
            <a:endParaRPr kumimoji="1" lang="en-US" altLang="ja-JP" sz="2400" b="1" dirty="0"/>
          </a:p>
          <a:p>
            <a:pPr marL="0" indent="0">
              <a:buNone/>
            </a:pPr>
            <a:r>
              <a:rPr kumimoji="1" lang="ja-JP" altLang="en-US" sz="2400" dirty="0"/>
              <a:t>ねらった方向に対する指向性</a:t>
            </a:r>
            <a:endParaRPr kumimoji="1" lang="en-US" altLang="ja-JP" sz="2400" dirty="0"/>
          </a:p>
          <a:p>
            <a:pPr marL="0" indent="0">
              <a:buNone/>
            </a:pPr>
            <a:r>
              <a:rPr kumimoji="1" lang="ja-JP" altLang="en-US" sz="2400" dirty="0"/>
              <a:t>時間遅延が同じになるため，</a:t>
            </a:r>
            <a:r>
              <a:rPr kumimoji="1" lang="en-US" altLang="ja-JP" sz="2400" dirty="0"/>
              <a:t>150°</a:t>
            </a:r>
            <a:r>
              <a:rPr kumimoji="1" lang="ja-JP" altLang="en-US" sz="2400" dirty="0"/>
              <a:t>にも</a:t>
            </a:r>
            <a:br>
              <a:rPr kumimoji="1" lang="en-US" altLang="ja-JP" sz="2400" dirty="0"/>
            </a:br>
            <a:r>
              <a:rPr kumimoji="1" lang="ja-JP" altLang="en-US" sz="2400" dirty="0"/>
              <a:t>同じ感度をもつ</a:t>
            </a:r>
            <a:endParaRPr kumimoji="1" lang="en-US" altLang="ja-JP" sz="2400" dirty="0"/>
          </a:p>
          <a:p>
            <a:pPr marL="0" indent="0">
              <a:buNone/>
            </a:pPr>
            <a:endParaRPr kumimoji="1" lang="en-US" altLang="ja-JP" sz="2400" dirty="0"/>
          </a:p>
        </p:txBody>
      </p:sp>
      <p:pic>
        <p:nvPicPr>
          <p:cNvPr id="5" name="図 4">
            <a:extLst>
              <a:ext uri="{FF2B5EF4-FFF2-40B4-BE49-F238E27FC236}">
                <a16:creationId xmlns:a16="http://schemas.microsoft.com/office/drawing/2014/main" id="{B55F7B40-177A-2688-4094-58C1F42BE9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087" y="1657977"/>
            <a:ext cx="3897394" cy="4255477"/>
          </a:xfrm>
          <a:prstGeom prst="rect">
            <a:avLst/>
          </a:prstGeom>
        </p:spPr>
      </p:pic>
      <p:sp>
        <p:nvSpPr>
          <p:cNvPr id="12" name="スライド番号プレースホルダー 11">
            <a:extLst>
              <a:ext uri="{FF2B5EF4-FFF2-40B4-BE49-F238E27FC236}">
                <a16:creationId xmlns:a16="http://schemas.microsoft.com/office/drawing/2014/main" id="{0CB14D47-7DCE-B5A4-F067-ACABD0B309BD}"/>
              </a:ext>
            </a:extLst>
          </p:cNvPr>
          <p:cNvSpPr>
            <a:spLocks noGrp="1"/>
          </p:cNvSpPr>
          <p:nvPr>
            <p:ph type="sldNum" sz="quarter" idx="12"/>
          </p:nvPr>
        </p:nvSpPr>
        <p:spPr/>
        <p:txBody>
          <a:bodyPr/>
          <a:lstStyle/>
          <a:p>
            <a:fld id="{70C12960-6E85-460F-B6E3-5B82CB31AF3D}" type="slidenum">
              <a:rPr lang="en-US" smtClean="0"/>
              <a:t>18</a:t>
            </a:fld>
            <a:endParaRPr lang="en-US" dirty="0"/>
          </a:p>
        </p:txBody>
      </p:sp>
    </p:spTree>
    <p:extLst>
      <p:ext uri="{BB962C8B-B14F-4D97-AF65-F5344CB8AC3E}">
        <p14:creationId xmlns:p14="http://schemas.microsoft.com/office/powerpoint/2010/main" val="306219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6D058-9C68-A584-D4F0-5D90FB8F137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9364BA8-37CF-0F0D-955E-DE245EDD55C5}"/>
              </a:ext>
            </a:extLst>
          </p:cNvPr>
          <p:cNvSpPr>
            <a:spLocks noGrp="1"/>
          </p:cNvSpPr>
          <p:nvPr>
            <p:ph type="title"/>
          </p:nvPr>
        </p:nvSpPr>
        <p:spPr>
          <a:xfrm>
            <a:off x="650535" y="109728"/>
            <a:ext cx="10890929" cy="1097280"/>
          </a:xfrm>
        </p:spPr>
        <p:txBody>
          <a:bodyPr/>
          <a:lstStyle/>
          <a:p>
            <a:r>
              <a:rPr kumimoji="1" lang="en-US" altLang="ja-JP" sz="3600" dirty="0"/>
              <a:t>3.4 </a:t>
            </a:r>
            <a:r>
              <a:rPr kumimoji="1" lang="ja-JP" altLang="en-US" sz="3600" dirty="0"/>
              <a:t>音を分離する技術</a:t>
            </a:r>
          </a:p>
        </p:txBody>
      </p:sp>
      <p:sp>
        <p:nvSpPr>
          <p:cNvPr id="3" name="コンテンツ プレースホルダー 2">
            <a:extLst>
              <a:ext uri="{FF2B5EF4-FFF2-40B4-BE49-F238E27FC236}">
                <a16:creationId xmlns:a16="http://schemas.microsoft.com/office/drawing/2014/main" id="{9899B03B-F36E-8B60-113D-E70CF4A1C215}"/>
              </a:ext>
            </a:extLst>
          </p:cNvPr>
          <p:cNvSpPr>
            <a:spLocks noGrp="1"/>
          </p:cNvSpPr>
          <p:nvPr>
            <p:ph idx="1"/>
          </p:nvPr>
        </p:nvSpPr>
        <p:spPr>
          <a:xfrm>
            <a:off x="650536" y="1327186"/>
            <a:ext cx="10890928" cy="5083661"/>
          </a:xfrm>
        </p:spPr>
        <p:txBody>
          <a:bodyPr/>
          <a:lstStyle/>
          <a:p>
            <a:pPr marL="0" indent="0">
              <a:buNone/>
            </a:pPr>
            <a:r>
              <a:rPr kumimoji="1" lang="ja-JP" altLang="en-US" sz="2400" b="1" dirty="0"/>
              <a:t>遅延和マイクロフォンアレイの指向特性</a:t>
            </a:r>
            <a:endParaRPr kumimoji="1" lang="en-US" altLang="ja-JP" sz="2400" b="1" dirty="0"/>
          </a:p>
          <a:p>
            <a:pPr marL="0" indent="0">
              <a:buNone/>
            </a:pPr>
            <a:endParaRPr kumimoji="1" lang="en-US" altLang="ja-JP" sz="2400" dirty="0"/>
          </a:p>
          <a:p>
            <a:pPr marL="0" indent="0">
              <a:buNone/>
            </a:pPr>
            <a:r>
              <a:rPr kumimoji="1" lang="ja-JP" altLang="en-US" sz="2400" b="1" dirty="0"/>
              <a:t>サイドローブ</a:t>
            </a:r>
            <a:endParaRPr kumimoji="1" lang="en-US" altLang="ja-JP" sz="2400" b="1" dirty="0"/>
          </a:p>
          <a:p>
            <a:pPr marL="0" indent="0">
              <a:buNone/>
            </a:pPr>
            <a:r>
              <a:rPr kumimoji="1" lang="ja-JP" altLang="en-US" sz="2400" dirty="0"/>
              <a:t>ねらいとは異なる方向への指向性</a:t>
            </a:r>
            <a:endParaRPr kumimoji="1" lang="en-US" altLang="ja-JP" sz="2400" dirty="0"/>
          </a:p>
          <a:p>
            <a:pPr marL="0" indent="0">
              <a:buNone/>
            </a:pPr>
            <a:endParaRPr kumimoji="1" lang="en-US" altLang="ja-JP" sz="2400" dirty="0"/>
          </a:p>
          <a:p>
            <a:pPr marL="0" indent="0">
              <a:buNone/>
            </a:pPr>
            <a:r>
              <a:rPr kumimoji="1" lang="ja-JP" altLang="en-US" sz="2400" dirty="0"/>
              <a:t>マイクロフォンを増やせば指向特性が鋭く</a:t>
            </a:r>
            <a:br>
              <a:rPr kumimoji="1" lang="en-US" altLang="ja-JP" sz="2400" dirty="0"/>
            </a:br>
            <a:r>
              <a:rPr kumimoji="1" lang="ja-JP" altLang="en-US" sz="2400" dirty="0"/>
              <a:t>なり，分離性能が向上</a:t>
            </a:r>
            <a:endParaRPr kumimoji="1" lang="en-US" altLang="ja-JP" sz="2400" dirty="0"/>
          </a:p>
          <a:p>
            <a:pPr marL="0" indent="0">
              <a:buNone/>
            </a:pPr>
            <a:r>
              <a:rPr kumimoji="1" lang="ja-JP" altLang="en-US" sz="2400" dirty="0"/>
              <a:t>しかし，単純な信号処理なので上限は低い</a:t>
            </a:r>
            <a:endParaRPr kumimoji="1" lang="en-US" altLang="ja-JP" sz="2400" dirty="0"/>
          </a:p>
        </p:txBody>
      </p:sp>
      <p:pic>
        <p:nvPicPr>
          <p:cNvPr id="5" name="図 4">
            <a:extLst>
              <a:ext uri="{FF2B5EF4-FFF2-40B4-BE49-F238E27FC236}">
                <a16:creationId xmlns:a16="http://schemas.microsoft.com/office/drawing/2014/main" id="{7501FA00-7FE0-556C-5EF2-1086115DE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087" y="1657977"/>
            <a:ext cx="3897394" cy="4255477"/>
          </a:xfrm>
          <a:prstGeom prst="rect">
            <a:avLst/>
          </a:prstGeom>
        </p:spPr>
      </p:pic>
      <p:sp>
        <p:nvSpPr>
          <p:cNvPr id="4" name="スライド番号プレースホルダー 3">
            <a:extLst>
              <a:ext uri="{FF2B5EF4-FFF2-40B4-BE49-F238E27FC236}">
                <a16:creationId xmlns:a16="http://schemas.microsoft.com/office/drawing/2014/main" id="{2CAE8C8C-104B-F73B-39C0-612B22B9CD65}"/>
              </a:ext>
            </a:extLst>
          </p:cNvPr>
          <p:cNvSpPr>
            <a:spLocks noGrp="1"/>
          </p:cNvSpPr>
          <p:nvPr>
            <p:ph type="sldNum" sz="quarter" idx="12"/>
          </p:nvPr>
        </p:nvSpPr>
        <p:spPr/>
        <p:txBody>
          <a:bodyPr/>
          <a:lstStyle/>
          <a:p>
            <a:fld id="{70C12960-6E85-460F-B6E3-5B82CB31AF3D}" type="slidenum">
              <a:rPr lang="en-US" smtClean="0"/>
              <a:t>19</a:t>
            </a:fld>
            <a:endParaRPr lang="en-US" dirty="0"/>
          </a:p>
        </p:txBody>
      </p:sp>
    </p:spTree>
    <p:extLst>
      <p:ext uri="{BB962C8B-B14F-4D97-AF65-F5344CB8AC3E}">
        <p14:creationId xmlns:p14="http://schemas.microsoft.com/office/powerpoint/2010/main" val="849072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CD0AAC-1A14-3CA5-61D5-9B3EF10DA1BA}"/>
              </a:ext>
            </a:extLst>
          </p:cNvPr>
          <p:cNvSpPr>
            <a:spLocks noGrp="1"/>
          </p:cNvSpPr>
          <p:nvPr>
            <p:ph type="title"/>
          </p:nvPr>
        </p:nvSpPr>
        <p:spPr>
          <a:xfrm>
            <a:off x="650535" y="109728"/>
            <a:ext cx="10890929" cy="1097280"/>
          </a:xfrm>
        </p:spPr>
        <p:txBody>
          <a:bodyPr/>
          <a:lstStyle/>
          <a:p>
            <a:r>
              <a:rPr kumimoji="1" lang="en-US" altLang="ja-JP" sz="3600" dirty="0"/>
              <a:t>3.3	</a:t>
            </a:r>
            <a:r>
              <a:rPr kumimoji="1" lang="ja-JP" altLang="en-US" sz="3600" dirty="0"/>
              <a:t>音を楽しむためのシステムと信号処理方式</a:t>
            </a:r>
          </a:p>
        </p:txBody>
      </p:sp>
      <p:sp>
        <p:nvSpPr>
          <p:cNvPr id="3" name="コンテンツ プレースホルダー 2">
            <a:extLst>
              <a:ext uri="{FF2B5EF4-FFF2-40B4-BE49-F238E27FC236}">
                <a16:creationId xmlns:a16="http://schemas.microsoft.com/office/drawing/2014/main" id="{83F8BA08-597A-FFE0-3B59-0BCF3C85353A}"/>
              </a:ext>
            </a:extLst>
          </p:cNvPr>
          <p:cNvSpPr>
            <a:spLocks noGrp="1"/>
          </p:cNvSpPr>
          <p:nvPr>
            <p:ph idx="1"/>
          </p:nvPr>
        </p:nvSpPr>
        <p:spPr>
          <a:xfrm>
            <a:off x="650536" y="1327186"/>
            <a:ext cx="10890928" cy="5083661"/>
          </a:xfrm>
        </p:spPr>
        <p:txBody>
          <a:bodyPr/>
          <a:lstStyle/>
          <a:p>
            <a:pPr marL="0" indent="0">
              <a:buNone/>
            </a:pPr>
            <a:r>
              <a:rPr kumimoji="1" lang="ja-JP" altLang="en-US" sz="2400" dirty="0"/>
              <a:t>録音した空間と同じ音を感じるにはどうすればいいか？</a:t>
            </a:r>
            <a:endParaRPr kumimoji="1" lang="en-US" altLang="ja-JP" sz="2400" dirty="0"/>
          </a:p>
          <a:p>
            <a:pPr marL="0" indent="0">
              <a:buNone/>
            </a:pPr>
            <a:r>
              <a:rPr kumimoji="1" lang="ja-JP" altLang="en-US" sz="2400" dirty="0"/>
              <a:t>▷音源の音像定位＝音源の方向，距離，大きさ，</a:t>
            </a:r>
            <a:r>
              <a:rPr kumimoji="1" lang="en-US" altLang="ja-JP" sz="2400" dirty="0"/>
              <a:t>etc...</a:t>
            </a:r>
            <a:r>
              <a:rPr kumimoji="1" lang="ja-JP" altLang="en-US" sz="2400" dirty="0"/>
              <a:t>を知覚する能力</a:t>
            </a:r>
            <a:endParaRPr kumimoji="1" lang="en-US" altLang="ja-JP" sz="2400" dirty="0"/>
          </a:p>
          <a:p>
            <a:pPr marL="0" indent="0">
              <a:buNone/>
            </a:pPr>
            <a:endParaRPr kumimoji="1" lang="en-US" altLang="ja-JP" sz="2400" dirty="0"/>
          </a:p>
          <a:p>
            <a:pPr marL="0" indent="0">
              <a:buNone/>
            </a:pPr>
            <a:r>
              <a:rPr kumimoji="1" lang="ja-JP" altLang="en-US" sz="2400" dirty="0"/>
              <a:t>最も単純なものとして，</a:t>
            </a:r>
            <a:r>
              <a:rPr kumimoji="1" lang="ja-JP" altLang="en-US" sz="2400" b="1" dirty="0"/>
              <a:t>モノフォニック方式（モノラル）</a:t>
            </a:r>
            <a:endParaRPr kumimoji="1" lang="en-US" altLang="ja-JP" sz="2400" b="1" dirty="0"/>
          </a:p>
          <a:p>
            <a:pPr marL="0" indent="0">
              <a:buNone/>
            </a:pPr>
            <a:r>
              <a:rPr kumimoji="1" lang="ja-JP" altLang="en-US" sz="2400" dirty="0"/>
              <a:t>しかしこれでは音像定位を正しく感じることはできない</a:t>
            </a:r>
          </a:p>
        </p:txBody>
      </p:sp>
      <p:sp>
        <p:nvSpPr>
          <p:cNvPr id="4" name="スライド番号プレースホルダー 3">
            <a:extLst>
              <a:ext uri="{FF2B5EF4-FFF2-40B4-BE49-F238E27FC236}">
                <a16:creationId xmlns:a16="http://schemas.microsoft.com/office/drawing/2014/main" id="{A2A5C729-F8C9-902F-3AE6-F25913C35847}"/>
              </a:ext>
            </a:extLst>
          </p:cNvPr>
          <p:cNvSpPr>
            <a:spLocks noGrp="1"/>
          </p:cNvSpPr>
          <p:nvPr>
            <p:ph type="sldNum" sz="quarter" idx="12"/>
          </p:nvPr>
        </p:nvSpPr>
        <p:spPr/>
        <p:txBody>
          <a:bodyPr/>
          <a:lstStyle/>
          <a:p>
            <a:fld id="{70C12960-6E85-460F-B6E3-5B82CB31AF3D}" type="slidenum">
              <a:rPr lang="en-US" smtClean="0"/>
              <a:t>2</a:t>
            </a:fld>
            <a:endParaRPr lang="en-US" dirty="0"/>
          </a:p>
        </p:txBody>
      </p:sp>
    </p:spTree>
    <p:extLst>
      <p:ext uri="{BB962C8B-B14F-4D97-AF65-F5344CB8AC3E}">
        <p14:creationId xmlns:p14="http://schemas.microsoft.com/office/powerpoint/2010/main" val="218991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C499B-7DB7-CFD3-8D73-02AA9C2804C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58317E5-C848-1E5B-FF74-B1DC0076807C}"/>
              </a:ext>
            </a:extLst>
          </p:cNvPr>
          <p:cNvSpPr>
            <a:spLocks noGrp="1"/>
          </p:cNvSpPr>
          <p:nvPr>
            <p:ph type="title"/>
          </p:nvPr>
        </p:nvSpPr>
        <p:spPr>
          <a:xfrm>
            <a:off x="650535" y="109728"/>
            <a:ext cx="10890929" cy="1097280"/>
          </a:xfrm>
        </p:spPr>
        <p:txBody>
          <a:bodyPr/>
          <a:lstStyle/>
          <a:p>
            <a:r>
              <a:rPr kumimoji="1" lang="en-US" altLang="ja-JP" sz="3600" dirty="0"/>
              <a:t>3.4 </a:t>
            </a:r>
            <a:r>
              <a:rPr kumimoji="1" lang="ja-JP" altLang="en-US" sz="3600" dirty="0"/>
              <a:t>音を分離する技術</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79FBE70-7FE9-BC4C-B919-652331F53B88}"/>
                  </a:ext>
                </a:extLst>
              </p:cNvPr>
              <p:cNvSpPr>
                <a:spLocks noGrp="1"/>
              </p:cNvSpPr>
              <p:nvPr>
                <p:ph idx="1"/>
              </p:nvPr>
            </p:nvSpPr>
            <p:spPr>
              <a:xfrm>
                <a:off x="650536" y="1327186"/>
                <a:ext cx="10890928" cy="5083661"/>
              </a:xfrm>
            </p:spPr>
            <p:txBody>
              <a:bodyPr/>
              <a:lstStyle/>
              <a:p>
                <a:pPr marL="0" indent="0">
                  <a:buNone/>
                </a:pPr>
                <a:r>
                  <a:rPr kumimoji="1" lang="ja-JP" altLang="en-US" sz="2400" b="1" dirty="0"/>
                  <a:t>適応型雑音抑制マイクロフォンアレイ（</a:t>
                </a:r>
                <a:r>
                  <a:rPr kumimoji="1" lang="en-US" altLang="ja-JP" sz="2400" b="1" dirty="0"/>
                  <a:t>AMNOR</a:t>
                </a:r>
                <a:r>
                  <a:rPr kumimoji="1" lang="ja-JP" altLang="en-US" sz="2400" b="1" dirty="0"/>
                  <a:t>）</a:t>
                </a:r>
                <a:endParaRPr kumimoji="1" lang="en-US" altLang="ja-JP" sz="2400" b="1" dirty="0"/>
              </a:p>
              <a:p>
                <a:pPr marL="0" indent="0">
                  <a:buNone/>
                </a:pPr>
                <a:r>
                  <a:rPr kumimoji="1" lang="ja-JP" altLang="en-US" sz="2400" dirty="0"/>
                  <a:t>雑音源の方向に利得をもたないノッチ（谷）を作り，雑音を抑制する技術</a:t>
                </a:r>
                <a:endParaRPr kumimoji="1" lang="en-US" altLang="ja-JP" sz="2400" dirty="0"/>
              </a:p>
              <a:p>
                <a:pPr marL="0" indent="0">
                  <a:buNone/>
                </a:pPr>
                <a14:m>
                  <m:oMath xmlns:m="http://schemas.openxmlformats.org/officeDocument/2006/math">
                    <m:r>
                      <a:rPr kumimoji="1" lang="en-US" altLang="ja-JP" sz="2400" b="0" i="1" smtClean="0">
                        <a:latin typeface="Cambria Math" panose="02040503050406030204" pitchFamily="18" charset="0"/>
                      </a:rPr>
                      <m:t>𝑚</m:t>
                    </m:r>
                  </m:oMath>
                </a14:m>
                <a:r>
                  <a:rPr kumimoji="1" lang="ja-JP" altLang="en-US" sz="2400" dirty="0"/>
                  <a:t>個のマイクロフォンで</a:t>
                </a:r>
                <a14:m>
                  <m:oMath xmlns:m="http://schemas.openxmlformats.org/officeDocument/2006/math">
                    <m:r>
                      <a:rPr kumimoji="1" lang="en-US" altLang="ja-JP" sz="2400" b="0" i="1" smtClean="0">
                        <a:latin typeface="Cambria Math" panose="02040503050406030204" pitchFamily="18" charset="0"/>
                      </a:rPr>
                      <m:t>𝑚</m:t>
                    </m:r>
                    <m:r>
                      <a:rPr kumimoji="1" lang="en-US" altLang="ja-JP" sz="2400" b="0" i="1" smtClean="0">
                        <a:latin typeface="Cambria Math" panose="02040503050406030204" pitchFamily="18" charset="0"/>
                      </a:rPr>
                      <m:t>−1</m:t>
                    </m:r>
                  </m:oMath>
                </a14:m>
                <a:r>
                  <a:rPr kumimoji="1" lang="ja-JP" altLang="en-US" sz="2400" dirty="0"/>
                  <a:t>個の方向にノッチを作れる</a:t>
                </a:r>
                <a:endParaRPr kumimoji="1" lang="en-US" altLang="ja-JP" sz="2400" dirty="0"/>
              </a:p>
              <a:p>
                <a:pPr marL="0" indent="0">
                  <a:buNone/>
                </a:pPr>
                <a:endParaRPr kumimoji="1" lang="en-US" altLang="ja-JP" sz="2400" dirty="0"/>
              </a:p>
              <a:p>
                <a:pPr marL="0" indent="0">
                  <a:buNone/>
                </a:pPr>
                <a:r>
                  <a:rPr kumimoji="1" lang="ja-JP" altLang="en-US" sz="2400" b="1" dirty="0"/>
                  <a:t>独立成分分析</a:t>
                </a:r>
                <a:endParaRPr kumimoji="1" lang="en-US" altLang="ja-JP" sz="2400" b="1" dirty="0"/>
              </a:p>
              <a:p>
                <a:pPr marL="0" indent="0">
                  <a:buNone/>
                </a:pPr>
                <a:r>
                  <a:rPr kumimoji="1" lang="ja-JP" altLang="en-US" sz="2400" dirty="0"/>
                  <a:t>音源の方向とマイクロフォンの相対配置の情報を</a:t>
                </a:r>
                <a:br>
                  <a:rPr kumimoji="1" lang="en-US" altLang="ja-JP" sz="2400" dirty="0"/>
                </a:br>
                <a:r>
                  <a:rPr kumimoji="1" lang="ja-JP" altLang="en-US" sz="2400" dirty="0"/>
                  <a:t>必要としない多変量信号解析</a:t>
                </a:r>
                <a:endParaRPr kumimoji="1" lang="en-US" altLang="ja-JP" sz="2400" dirty="0"/>
              </a:p>
              <a:p>
                <a:pPr marL="0" indent="0">
                  <a:buNone/>
                </a:pPr>
                <a:endParaRPr kumimoji="1" lang="en-US" altLang="ja-JP" sz="2400" dirty="0"/>
              </a:p>
            </p:txBody>
          </p:sp>
        </mc:Choice>
        <mc:Fallback xmlns="">
          <p:sp>
            <p:nvSpPr>
              <p:cNvPr id="3" name="コンテンツ プレースホルダー 2">
                <a:extLst>
                  <a:ext uri="{FF2B5EF4-FFF2-40B4-BE49-F238E27FC236}">
                    <a16:creationId xmlns:a16="http://schemas.microsoft.com/office/drawing/2014/main" id="{279FBE70-7FE9-BC4C-B919-652331F53B88}"/>
                  </a:ext>
                </a:extLst>
              </p:cNvPr>
              <p:cNvSpPr>
                <a:spLocks noGrp="1" noRot="1" noChangeAspect="1" noMove="1" noResize="1" noEditPoints="1" noAdjustHandles="1" noChangeArrowheads="1" noChangeShapeType="1" noTextEdit="1"/>
              </p:cNvSpPr>
              <p:nvPr>
                <p:ph idx="1"/>
              </p:nvPr>
            </p:nvSpPr>
            <p:spPr>
              <a:xfrm>
                <a:off x="650536" y="1327186"/>
                <a:ext cx="10890928" cy="5083661"/>
              </a:xfrm>
              <a:blipFill>
                <a:blip r:embed="rId3"/>
                <a:stretch>
                  <a:fillRect l="-728"/>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6439878A-F574-0FF4-2741-DFA62CB36124}"/>
              </a:ext>
            </a:extLst>
          </p:cNvPr>
          <p:cNvSpPr>
            <a:spLocks noGrp="1"/>
          </p:cNvSpPr>
          <p:nvPr>
            <p:ph type="sldNum" sz="quarter" idx="12"/>
          </p:nvPr>
        </p:nvSpPr>
        <p:spPr/>
        <p:txBody>
          <a:bodyPr/>
          <a:lstStyle/>
          <a:p>
            <a:fld id="{70C12960-6E85-460F-B6E3-5B82CB31AF3D}" type="slidenum">
              <a:rPr lang="en-US" smtClean="0"/>
              <a:t>20</a:t>
            </a:fld>
            <a:endParaRPr lang="en-US" dirty="0"/>
          </a:p>
        </p:txBody>
      </p:sp>
    </p:spTree>
    <p:extLst>
      <p:ext uri="{BB962C8B-B14F-4D97-AF65-F5344CB8AC3E}">
        <p14:creationId xmlns:p14="http://schemas.microsoft.com/office/powerpoint/2010/main" val="3904807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A98A8-3C9D-8CEE-A6C7-9217684274C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96DAC3E-BA1D-02FF-1689-966FD792744D}"/>
              </a:ext>
            </a:extLst>
          </p:cNvPr>
          <p:cNvSpPr>
            <a:spLocks noGrp="1"/>
          </p:cNvSpPr>
          <p:nvPr>
            <p:ph type="title"/>
          </p:nvPr>
        </p:nvSpPr>
        <p:spPr>
          <a:xfrm>
            <a:off x="650535" y="109728"/>
            <a:ext cx="10890929" cy="1097280"/>
          </a:xfrm>
        </p:spPr>
        <p:txBody>
          <a:bodyPr/>
          <a:lstStyle/>
          <a:p>
            <a:r>
              <a:rPr kumimoji="1" lang="en-US" altLang="ja-JP" sz="3600" dirty="0"/>
              <a:t>3.4 </a:t>
            </a:r>
            <a:r>
              <a:rPr kumimoji="1" lang="ja-JP" altLang="en-US" sz="3600" dirty="0"/>
              <a:t>音を分離する技術</a:t>
            </a:r>
          </a:p>
        </p:txBody>
      </p:sp>
      <p:sp>
        <p:nvSpPr>
          <p:cNvPr id="3" name="コンテンツ プレースホルダー 2">
            <a:extLst>
              <a:ext uri="{FF2B5EF4-FFF2-40B4-BE49-F238E27FC236}">
                <a16:creationId xmlns:a16="http://schemas.microsoft.com/office/drawing/2014/main" id="{84A0D04D-8A9A-4A9C-663E-F7DAA3C57C1D}"/>
              </a:ext>
            </a:extLst>
          </p:cNvPr>
          <p:cNvSpPr>
            <a:spLocks noGrp="1"/>
          </p:cNvSpPr>
          <p:nvPr>
            <p:ph idx="1"/>
          </p:nvPr>
        </p:nvSpPr>
        <p:spPr>
          <a:xfrm>
            <a:off x="650536" y="1327186"/>
            <a:ext cx="10890928" cy="5083661"/>
          </a:xfrm>
        </p:spPr>
        <p:txBody>
          <a:bodyPr/>
          <a:lstStyle/>
          <a:p>
            <a:pPr marL="0" indent="0">
              <a:buNone/>
            </a:pPr>
            <a:r>
              <a:rPr kumimoji="1" lang="ja-JP" altLang="en-US" sz="2400" b="1" dirty="0"/>
              <a:t>スペクトラルサブトラクション法</a:t>
            </a:r>
            <a:endParaRPr kumimoji="1" lang="en-US" altLang="ja-JP" sz="2400" b="1" dirty="0"/>
          </a:p>
          <a:p>
            <a:pPr marL="0" indent="0">
              <a:buNone/>
            </a:pPr>
            <a:r>
              <a:rPr kumimoji="1" lang="ja-JP" altLang="en-US" sz="2400" dirty="0"/>
              <a:t>雑音の周波数成分の統計量から雑音信号の周波数スペクトラルを推定</a:t>
            </a:r>
            <a:br>
              <a:rPr kumimoji="1" lang="en-US" altLang="ja-JP" sz="2400" dirty="0"/>
            </a:br>
            <a:r>
              <a:rPr kumimoji="1" lang="ja-JP" altLang="en-US" sz="2400" dirty="0"/>
              <a:t>受音信号から差し引き，相対的に対象音源の信号を強調する</a:t>
            </a:r>
            <a:endParaRPr kumimoji="1" lang="en-US" altLang="ja-JP" sz="2400" dirty="0"/>
          </a:p>
          <a:p>
            <a:pPr marL="0" indent="0">
              <a:buNone/>
            </a:pPr>
            <a:r>
              <a:rPr kumimoji="1" lang="ja-JP" altLang="en-US" sz="2400" dirty="0"/>
              <a:t>回転するファンなど，雑音が定常的な信号である場合には</a:t>
            </a:r>
            <a:br>
              <a:rPr kumimoji="1" lang="en-US" altLang="ja-JP" sz="2400" dirty="0"/>
            </a:br>
            <a:r>
              <a:rPr kumimoji="1" lang="ja-JP" altLang="en-US" sz="2400" dirty="0"/>
              <a:t>比較的簡単に実現できる</a:t>
            </a:r>
            <a:endParaRPr kumimoji="1" lang="en-US" altLang="ja-JP" sz="2400" dirty="0"/>
          </a:p>
        </p:txBody>
      </p:sp>
      <p:sp>
        <p:nvSpPr>
          <p:cNvPr id="4" name="スライド番号プレースホルダー 3">
            <a:extLst>
              <a:ext uri="{FF2B5EF4-FFF2-40B4-BE49-F238E27FC236}">
                <a16:creationId xmlns:a16="http://schemas.microsoft.com/office/drawing/2014/main" id="{CD8D3892-5605-E10F-C24A-2D5A38C5785A}"/>
              </a:ext>
            </a:extLst>
          </p:cNvPr>
          <p:cNvSpPr>
            <a:spLocks noGrp="1"/>
          </p:cNvSpPr>
          <p:nvPr>
            <p:ph type="sldNum" sz="quarter" idx="12"/>
          </p:nvPr>
        </p:nvSpPr>
        <p:spPr/>
        <p:txBody>
          <a:bodyPr/>
          <a:lstStyle/>
          <a:p>
            <a:fld id="{70C12960-6E85-460F-B6E3-5B82CB31AF3D}" type="slidenum">
              <a:rPr lang="en-US" smtClean="0"/>
              <a:t>21</a:t>
            </a:fld>
            <a:endParaRPr lang="en-US" dirty="0"/>
          </a:p>
        </p:txBody>
      </p:sp>
    </p:spTree>
    <p:extLst>
      <p:ext uri="{BB962C8B-B14F-4D97-AF65-F5344CB8AC3E}">
        <p14:creationId xmlns:p14="http://schemas.microsoft.com/office/powerpoint/2010/main" val="197275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A7E68-8E33-CBFC-8170-FB529C92166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8E376E6-2BAF-FAF5-BBBD-8D1DEB1B1869}"/>
              </a:ext>
            </a:extLst>
          </p:cNvPr>
          <p:cNvSpPr>
            <a:spLocks noGrp="1"/>
          </p:cNvSpPr>
          <p:nvPr>
            <p:ph type="title"/>
          </p:nvPr>
        </p:nvSpPr>
        <p:spPr>
          <a:xfrm>
            <a:off x="650535" y="109728"/>
            <a:ext cx="10890929" cy="1097280"/>
          </a:xfrm>
        </p:spPr>
        <p:txBody>
          <a:bodyPr/>
          <a:lstStyle/>
          <a:p>
            <a:r>
              <a:rPr kumimoji="1" lang="en-US" altLang="ja-JP" sz="3600" dirty="0"/>
              <a:t>3.3	</a:t>
            </a:r>
            <a:r>
              <a:rPr kumimoji="1" lang="ja-JP" altLang="en-US" sz="3600" dirty="0"/>
              <a:t>音を楽しむためのシステムと信号処理方式</a:t>
            </a:r>
          </a:p>
        </p:txBody>
      </p:sp>
      <p:graphicFrame>
        <p:nvGraphicFramePr>
          <p:cNvPr id="7" name="コンテンツ プレースホルダー 6">
            <a:extLst>
              <a:ext uri="{FF2B5EF4-FFF2-40B4-BE49-F238E27FC236}">
                <a16:creationId xmlns:a16="http://schemas.microsoft.com/office/drawing/2014/main" id="{90806207-7CF8-33FE-223A-B3090C01C3A7}"/>
              </a:ext>
            </a:extLst>
          </p:cNvPr>
          <p:cNvGraphicFramePr>
            <a:graphicFrameLocks noGrp="1"/>
          </p:cNvGraphicFramePr>
          <p:nvPr>
            <p:ph idx="1"/>
            <p:extLst>
              <p:ext uri="{D42A27DB-BD31-4B8C-83A1-F6EECF244321}">
                <p14:modId xmlns:p14="http://schemas.microsoft.com/office/powerpoint/2010/main" val="1421091909"/>
              </p:ext>
            </p:extLst>
          </p:nvPr>
        </p:nvGraphicFramePr>
        <p:xfrm>
          <a:off x="649628" y="1898468"/>
          <a:ext cx="10891836" cy="3997234"/>
        </p:xfrm>
        <a:graphic>
          <a:graphicData uri="http://schemas.openxmlformats.org/drawingml/2006/table">
            <a:tbl>
              <a:tblPr firstRow="1" bandRow="1">
                <a:tableStyleId>{5C22544A-7EE6-4342-B048-85BDC9FD1C3A}</a:tableStyleId>
              </a:tblPr>
              <a:tblGrid>
                <a:gridCol w="2077311">
                  <a:extLst>
                    <a:ext uri="{9D8B030D-6E8A-4147-A177-3AD203B41FA5}">
                      <a16:colId xmlns:a16="http://schemas.microsoft.com/office/drawing/2014/main" val="2540478962"/>
                    </a:ext>
                  </a:extLst>
                </a:gridCol>
                <a:gridCol w="3891575">
                  <a:extLst>
                    <a:ext uri="{9D8B030D-6E8A-4147-A177-3AD203B41FA5}">
                      <a16:colId xmlns:a16="http://schemas.microsoft.com/office/drawing/2014/main" val="3119372162"/>
                    </a:ext>
                  </a:extLst>
                </a:gridCol>
                <a:gridCol w="1220357">
                  <a:extLst>
                    <a:ext uri="{9D8B030D-6E8A-4147-A177-3AD203B41FA5}">
                      <a16:colId xmlns:a16="http://schemas.microsoft.com/office/drawing/2014/main" val="206745611"/>
                    </a:ext>
                  </a:extLst>
                </a:gridCol>
                <a:gridCol w="3702593">
                  <a:extLst>
                    <a:ext uri="{9D8B030D-6E8A-4147-A177-3AD203B41FA5}">
                      <a16:colId xmlns:a16="http://schemas.microsoft.com/office/drawing/2014/main" val="593563736"/>
                    </a:ext>
                  </a:extLst>
                </a:gridCol>
              </a:tblGrid>
              <a:tr h="574766">
                <a:tc>
                  <a:txBody>
                    <a:bodyPr/>
                    <a:lstStyle/>
                    <a:p>
                      <a:r>
                        <a:rPr kumimoji="1" lang="ja-JP" altLang="en-US" dirty="0"/>
                        <a:t>分類</a:t>
                      </a:r>
                    </a:p>
                  </a:txBody>
                  <a:tcPr/>
                </a:tc>
                <a:tc>
                  <a:txBody>
                    <a:bodyPr/>
                    <a:lstStyle/>
                    <a:p>
                      <a:r>
                        <a:rPr kumimoji="1" lang="ja-JP" altLang="en-US" dirty="0"/>
                        <a:t>方法の概要</a:t>
                      </a:r>
                    </a:p>
                  </a:txBody>
                  <a:tcPr/>
                </a:tc>
                <a:tc gridSpan="2">
                  <a:txBody>
                    <a:bodyPr/>
                    <a:lstStyle/>
                    <a:p>
                      <a:r>
                        <a:rPr kumimoji="1" lang="ja-JP" altLang="en-US" dirty="0"/>
                        <a:t>代表的技術</a:t>
                      </a:r>
                    </a:p>
                  </a:txBody>
                  <a:tcPr/>
                </a:tc>
                <a:tc hMerge="1">
                  <a:txBody>
                    <a:bodyPr/>
                    <a:lstStyle/>
                    <a:p>
                      <a:endParaRPr kumimoji="1" lang="ja-JP" altLang="en-US"/>
                    </a:p>
                  </a:txBody>
                  <a:tcPr/>
                </a:tc>
                <a:extLst>
                  <a:ext uri="{0D108BD9-81ED-4DB2-BD59-A6C34878D82A}">
                    <a16:rowId xmlns:a16="http://schemas.microsoft.com/office/drawing/2014/main" val="2252520380"/>
                  </a:ext>
                </a:extLst>
              </a:tr>
              <a:tr h="535577">
                <a:tc rowSpan="2">
                  <a:txBody>
                    <a:bodyPr/>
                    <a:lstStyle/>
                    <a:p>
                      <a:r>
                        <a:rPr kumimoji="1" lang="ja-JP" altLang="en-US" dirty="0"/>
                        <a:t>音の方向感制御</a:t>
                      </a:r>
                    </a:p>
                  </a:txBody>
                  <a:tcPr/>
                </a:tc>
                <a:tc rowSpan="2">
                  <a:txBody>
                    <a:bodyPr/>
                    <a:lstStyle/>
                    <a:p>
                      <a:r>
                        <a:rPr kumimoji="1" lang="ja-JP" altLang="en-US" dirty="0"/>
                        <a:t>表現したい音場における</a:t>
                      </a:r>
                      <a:endParaRPr kumimoji="1" lang="en-US" altLang="ja-JP" dirty="0"/>
                    </a:p>
                    <a:p>
                      <a:r>
                        <a:rPr kumimoji="1" lang="ja-JP" altLang="en-US" b="1" u="sng" dirty="0"/>
                        <a:t>音の到来方向</a:t>
                      </a:r>
                      <a:r>
                        <a:rPr kumimoji="1" lang="ja-JP" altLang="en-US" dirty="0"/>
                        <a:t>再現を目指す技術</a:t>
                      </a:r>
                    </a:p>
                  </a:txBody>
                  <a:tcPr/>
                </a:tc>
                <a:tc>
                  <a:txBody>
                    <a:bodyPr/>
                    <a:lstStyle/>
                    <a:p>
                      <a:r>
                        <a:rPr kumimoji="1" lang="ja-JP" altLang="en-US" dirty="0"/>
                        <a:t>簡易法</a:t>
                      </a:r>
                    </a:p>
                  </a:txBody>
                  <a:tcPr/>
                </a:tc>
                <a:tc>
                  <a:txBody>
                    <a:bodyPr/>
                    <a:lstStyle/>
                    <a:p>
                      <a:r>
                        <a:rPr kumimoji="1" lang="ja-JP" altLang="en-US" b="1" dirty="0"/>
                        <a:t>ステレオ</a:t>
                      </a:r>
                      <a:r>
                        <a:rPr kumimoji="1" lang="ja-JP" altLang="en-US" dirty="0"/>
                        <a:t>（ステレオフォニック）</a:t>
                      </a:r>
                      <a:r>
                        <a:rPr kumimoji="1" lang="en-US" altLang="ja-JP" dirty="0"/>
                        <a:t>,</a:t>
                      </a:r>
                    </a:p>
                    <a:p>
                      <a:r>
                        <a:rPr kumimoji="1" lang="en-US" altLang="ja-JP" b="1" dirty="0"/>
                        <a:t>5.1ch</a:t>
                      </a:r>
                      <a:r>
                        <a:rPr kumimoji="1" lang="ja-JP" altLang="en-US" b="1" dirty="0"/>
                        <a:t>サラウンド</a:t>
                      </a:r>
                    </a:p>
                  </a:txBody>
                  <a:tcPr/>
                </a:tc>
                <a:extLst>
                  <a:ext uri="{0D108BD9-81ED-4DB2-BD59-A6C34878D82A}">
                    <a16:rowId xmlns:a16="http://schemas.microsoft.com/office/drawing/2014/main" val="653643990"/>
                  </a:ext>
                </a:extLst>
              </a:tr>
              <a:tr h="535577">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dirty="0"/>
                        <a:t>高精度法</a:t>
                      </a:r>
                    </a:p>
                  </a:txBody>
                  <a:tcPr/>
                </a:tc>
                <a:tc>
                  <a:txBody>
                    <a:bodyPr/>
                    <a:lstStyle/>
                    <a:p>
                      <a:r>
                        <a:rPr kumimoji="1" lang="en-US" altLang="ja-JP" b="1" dirty="0"/>
                        <a:t>22.2ch</a:t>
                      </a:r>
                      <a:r>
                        <a:rPr kumimoji="1" lang="ja-JP" altLang="en-US" b="1" dirty="0"/>
                        <a:t>サラウンド</a:t>
                      </a:r>
                      <a:r>
                        <a:rPr kumimoji="1" lang="ja-JP" altLang="en-US" dirty="0"/>
                        <a:t>，立体角分割法，アンビソニックス（原型）</a:t>
                      </a:r>
                    </a:p>
                  </a:txBody>
                  <a:tcPr/>
                </a:tc>
                <a:extLst>
                  <a:ext uri="{0D108BD9-81ED-4DB2-BD59-A6C34878D82A}">
                    <a16:rowId xmlns:a16="http://schemas.microsoft.com/office/drawing/2014/main" val="936913563"/>
                  </a:ext>
                </a:extLst>
              </a:tr>
              <a:tr h="1071154">
                <a:tc>
                  <a:txBody>
                    <a:bodyPr/>
                    <a:lstStyle/>
                    <a:p>
                      <a:r>
                        <a:rPr kumimoji="1" lang="ja-JP" altLang="en-US" dirty="0"/>
                        <a:t>聴取点音圧制御</a:t>
                      </a:r>
                    </a:p>
                  </a:txBody>
                  <a:tcPr/>
                </a:tc>
                <a:tc>
                  <a:txBody>
                    <a:bodyPr/>
                    <a:lstStyle/>
                    <a:p>
                      <a:r>
                        <a:rPr kumimoji="1" lang="ja-JP" altLang="en-US" dirty="0"/>
                        <a:t>表現したい音場における</a:t>
                      </a:r>
                      <a:endParaRPr kumimoji="1" lang="en-US" altLang="ja-JP" dirty="0"/>
                    </a:p>
                    <a:p>
                      <a:r>
                        <a:rPr kumimoji="1" lang="ja-JP" altLang="en-US" b="1" u="sng" dirty="0"/>
                        <a:t>両耳の位置における音圧</a:t>
                      </a:r>
                      <a:r>
                        <a:rPr kumimoji="1" lang="ja-JP" altLang="en-US" dirty="0"/>
                        <a:t>を正確に再現し，正確な音像定位を目指す技術</a:t>
                      </a:r>
                    </a:p>
                  </a:txBody>
                  <a:tcPr/>
                </a:tc>
                <a:tc gridSpan="2">
                  <a:txBody>
                    <a:bodyPr/>
                    <a:lstStyle/>
                    <a:p>
                      <a:r>
                        <a:rPr kumimoji="1" lang="ja-JP" altLang="en-US" b="1" dirty="0"/>
                        <a:t>バイノーラル技術</a:t>
                      </a:r>
                      <a:r>
                        <a:rPr kumimoji="1" lang="ja-JP" altLang="en-US" dirty="0"/>
                        <a:t>（バイノーラル録音法，</a:t>
                      </a:r>
                      <a:endParaRPr kumimoji="1" lang="en-US" altLang="ja-JP" dirty="0"/>
                    </a:p>
                    <a:p>
                      <a:r>
                        <a:rPr kumimoji="1" lang="ja-JP" altLang="en-US" dirty="0"/>
                        <a:t>頭部伝達関数合成法など），</a:t>
                      </a:r>
                      <a:endParaRPr kumimoji="1" lang="en-US" altLang="ja-JP" dirty="0"/>
                    </a:p>
                    <a:p>
                      <a:r>
                        <a:rPr kumimoji="1" lang="ja-JP" altLang="en-US" b="1" dirty="0"/>
                        <a:t>トランスオーラル法</a:t>
                      </a:r>
                    </a:p>
                  </a:txBody>
                  <a:tcPr/>
                </a:tc>
                <a:tc hMerge="1">
                  <a:txBody>
                    <a:bodyPr/>
                    <a:lstStyle/>
                    <a:p>
                      <a:endParaRPr kumimoji="1" lang="ja-JP" altLang="en-US"/>
                    </a:p>
                  </a:txBody>
                  <a:tcPr/>
                </a:tc>
                <a:extLst>
                  <a:ext uri="{0D108BD9-81ED-4DB2-BD59-A6C34878D82A}">
                    <a16:rowId xmlns:a16="http://schemas.microsoft.com/office/drawing/2014/main" val="1968136811"/>
                  </a:ext>
                </a:extLst>
              </a:tr>
              <a:tr h="1071154">
                <a:tc>
                  <a:txBody>
                    <a:bodyPr/>
                    <a:lstStyle/>
                    <a:p>
                      <a:r>
                        <a:rPr kumimoji="1" lang="ja-JP" altLang="en-US" dirty="0"/>
                        <a:t>空間的音場制御</a:t>
                      </a:r>
                    </a:p>
                  </a:txBody>
                  <a:tcPr/>
                </a:tc>
                <a:tc>
                  <a:txBody>
                    <a:bodyPr/>
                    <a:lstStyle/>
                    <a:p>
                      <a:r>
                        <a:rPr kumimoji="1" lang="ja-JP" altLang="en-US" dirty="0"/>
                        <a:t>ある領域における</a:t>
                      </a:r>
                      <a:r>
                        <a:rPr kumimoji="1" lang="ja-JP" altLang="en-US" b="1" u="sng" dirty="0"/>
                        <a:t>音場を</a:t>
                      </a:r>
                      <a:r>
                        <a:rPr kumimoji="1" lang="ja-JP" altLang="en-US" u="sng" dirty="0"/>
                        <a:t>できる限り</a:t>
                      </a:r>
                      <a:r>
                        <a:rPr kumimoji="1" lang="ja-JP" altLang="en-US" b="1" u="sng" dirty="0"/>
                        <a:t>物理的に正確に生成</a:t>
                      </a:r>
                      <a:r>
                        <a:rPr kumimoji="1" lang="ja-JP" altLang="en-US" dirty="0"/>
                        <a:t>しようとする技術</a:t>
                      </a:r>
                    </a:p>
                  </a:txBody>
                  <a:tcPr/>
                </a:tc>
                <a:tc gridSpan="2">
                  <a:txBody>
                    <a:bodyPr/>
                    <a:lstStyle/>
                    <a:p>
                      <a:r>
                        <a:rPr kumimoji="1" lang="ja-JP" altLang="en-US" dirty="0"/>
                        <a:t>境界音場制御法（</a:t>
                      </a:r>
                      <a:r>
                        <a:rPr kumimoji="1" lang="en-US" altLang="ja-JP" dirty="0"/>
                        <a:t>BoSC</a:t>
                      </a:r>
                      <a:r>
                        <a:rPr kumimoji="1" lang="ja-JP" altLang="en-US" dirty="0"/>
                        <a:t>法），</a:t>
                      </a:r>
                      <a:r>
                        <a:rPr kumimoji="1" lang="ja-JP" altLang="en-US" b="1" dirty="0"/>
                        <a:t>波面合成法</a:t>
                      </a:r>
                      <a:r>
                        <a:rPr kumimoji="1" lang="ja-JP" altLang="en-US" dirty="0"/>
                        <a:t>（</a:t>
                      </a:r>
                      <a:r>
                        <a:rPr kumimoji="1" lang="en-US" altLang="ja-JP" dirty="0"/>
                        <a:t>WDS</a:t>
                      </a:r>
                      <a:r>
                        <a:rPr kumimoji="1" lang="ja-JP" altLang="en-US" dirty="0"/>
                        <a:t>法），一般化アンビソニックス</a:t>
                      </a:r>
                      <a:endParaRPr kumimoji="1" lang="en-US" altLang="ja-JP" dirty="0"/>
                    </a:p>
                    <a:p>
                      <a:r>
                        <a:rPr kumimoji="1" lang="ja-JP" altLang="en-US" dirty="0"/>
                        <a:t>（高次アンビソニックス，</a:t>
                      </a:r>
                      <a:r>
                        <a:rPr kumimoji="1" lang="en-US" altLang="ja-JP" dirty="0"/>
                        <a:t>HOA</a:t>
                      </a:r>
                      <a:r>
                        <a:rPr kumimoji="1" lang="ja-JP" altLang="en-US" dirty="0"/>
                        <a:t>法）</a:t>
                      </a:r>
                    </a:p>
                  </a:txBody>
                  <a:tcPr/>
                </a:tc>
                <a:tc hMerge="1">
                  <a:txBody>
                    <a:bodyPr/>
                    <a:lstStyle/>
                    <a:p>
                      <a:endParaRPr kumimoji="1" lang="ja-JP" altLang="en-US"/>
                    </a:p>
                  </a:txBody>
                  <a:tcPr/>
                </a:tc>
                <a:extLst>
                  <a:ext uri="{0D108BD9-81ED-4DB2-BD59-A6C34878D82A}">
                    <a16:rowId xmlns:a16="http://schemas.microsoft.com/office/drawing/2014/main" val="609889591"/>
                  </a:ext>
                </a:extLst>
              </a:tr>
            </a:tbl>
          </a:graphicData>
        </a:graphic>
      </p:graphicFrame>
      <p:sp>
        <p:nvSpPr>
          <p:cNvPr id="8" name="テキスト ボックス 7">
            <a:extLst>
              <a:ext uri="{FF2B5EF4-FFF2-40B4-BE49-F238E27FC236}">
                <a16:creationId xmlns:a16="http://schemas.microsoft.com/office/drawing/2014/main" id="{444B7300-4E29-3C59-A946-105BBB7B819C}"/>
              </a:ext>
            </a:extLst>
          </p:cNvPr>
          <p:cNvSpPr txBox="1"/>
          <p:nvPr/>
        </p:nvSpPr>
        <p:spPr>
          <a:xfrm>
            <a:off x="3848777" y="1321905"/>
            <a:ext cx="4493538" cy="461665"/>
          </a:xfrm>
          <a:prstGeom prst="rect">
            <a:avLst/>
          </a:prstGeom>
          <a:noFill/>
        </p:spPr>
        <p:txBody>
          <a:bodyPr wrap="none" rtlCol="0">
            <a:spAutoFit/>
          </a:bodyPr>
          <a:lstStyle/>
          <a:p>
            <a:r>
              <a:rPr lang="ja-JP" altLang="en-US" sz="2400" dirty="0"/>
              <a:t>表：音空間情報生成技術の分類</a:t>
            </a:r>
            <a:endParaRPr kumimoji="1" lang="ja-JP" altLang="en-US" sz="2400" dirty="0"/>
          </a:p>
        </p:txBody>
      </p:sp>
      <p:sp>
        <p:nvSpPr>
          <p:cNvPr id="3" name="スライド番号プレースホルダー 2">
            <a:extLst>
              <a:ext uri="{FF2B5EF4-FFF2-40B4-BE49-F238E27FC236}">
                <a16:creationId xmlns:a16="http://schemas.microsoft.com/office/drawing/2014/main" id="{13274FE6-DE90-0E76-E024-657254F68A36}"/>
              </a:ext>
            </a:extLst>
          </p:cNvPr>
          <p:cNvSpPr>
            <a:spLocks noGrp="1"/>
          </p:cNvSpPr>
          <p:nvPr>
            <p:ph type="sldNum" sz="quarter" idx="12"/>
          </p:nvPr>
        </p:nvSpPr>
        <p:spPr/>
        <p:txBody>
          <a:bodyPr/>
          <a:lstStyle/>
          <a:p>
            <a:fld id="{70C12960-6E85-460F-B6E3-5B82CB31AF3D}" type="slidenum">
              <a:rPr lang="en-US" smtClean="0"/>
              <a:t>3</a:t>
            </a:fld>
            <a:endParaRPr lang="en-US" dirty="0"/>
          </a:p>
        </p:txBody>
      </p:sp>
    </p:spTree>
    <p:extLst>
      <p:ext uri="{BB962C8B-B14F-4D97-AF65-F5344CB8AC3E}">
        <p14:creationId xmlns:p14="http://schemas.microsoft.com/office/powerpoint/2010/main" val="2384579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CD2A7-2705-F782-E5A3-1DED11937C8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8F2FE77-C335-592C-4B20-1ED9C38D51DC}"/>
              </a:ext>
            </a:extLst>
          </p:cNvPr>
          <p:cNvSpPr>
            <a:spLocks noGrp="1"/>
          </p:cNvSpPr>
          <p:nvPr>
            <p:ph type="title"/>
          </p:nvPr>
        </p:nvSpPr>
        <p:spPr>
          <a:xfrm>
            <a:off x="650535" y="109728"/>
            <a:ext cx="10890929" cy="1097280"/>
          </a:xfrm>
        </p:spPr>
        <p:txBody>
          <a:bodyPr/>
          <a:lstStyle/>
          <a:p>
            <a:r>
              <a:rPr kumimoji="1" lang="en-US" altLang="ja-JP" sz="3600" dirty="0"/>
              <a:t>3.3.1 </a:t>
            </a:r>
            <a:r>
              <a:rPr kumimoji="1" lang="ja-JP" altLang="en-US" sz="3600" dirty="0"/>
              <a:t>音の方向感の制御に基づく技術</a:t>
            </a:r>
          </a:p>
        </p:txBody>
      </p:sp>
      <p:sp>
        <p:nvSpPr>
          <p:cNvPr id="3" name="コンテンツ プレースホルダー 2">
            <a:extLst>
              <a:ext uri="{FF2B5EF4-FFF2-40B4-BE49-F238E27FC236}">
                <a16:creationId xmlns:a16="http://schemas.microsoft.com/office/drawing/2014/main" id="{6FA2AB0F-C512-E769-4906-674870CFD31B}"/>
              </a:ext>
            </a:extLst>
          </p:cNvPr>
          <p:cNvSpPr>
            <a:spLocks noGrp="1"/>
          </p:cNvSpPr>
          <p:nvPr>
            <p:ph idx="1"/>
          </p:nvPr>
        </p:nvSpPr>
        <p:spPr>
          <a:xfrm>
            <a:off x="650536" y="1327186"/>
            <a:ext cx="10890928" cy="5083661"/>
          </a:xfrm>
        </p:spPr>
        <p:txBody>
          <a:bodyPr/>
          <a:lstStyle/>
          <a:p>
            <a:pPr marL="0" indent="0">
              <a:buNone/>
            </a:pPr>
            <a:r>
              <a:rPr kumimoji="1" lang="ja-JP" altLang="en-US" sz="2400" b="1" dirty="0"/>
              <a:t>ステレオフォニック（ステレオ）</a:t>
            </a:r>
            <a:endParaRPr kumimoji="1" lang="en-US" altLang="ja-JP" sz="2400" b="1" dirty="0"/>
          </a:p>
          <a:p>
            <a:pPr marL="0" indent="0">
              <a:buNone/>
            </a:pPr>
            <a:r>
              <a:rPr kumimoji="1" lang="ja-JP" altLang="en-US" sz="2400" dirty="0"/>
              <a:t>前方に２個のスピーカを配置して再生する２チャネル再生技術</a:t>
            </a:r>
            <a:endParaRPr kumimoji="1" lang="en-US" altLang="ja-JP" sz="2400" dirty="0"/>
          </a:p>
          <a:p>
            <a:pPr marL="0" indent="0">
              <a:buNone/>
            </a:pPr>
            <a:endParaRPr kumimoji="1" lang="en-US" altLang="ja-JP" sz="2400" dirty="0"/>
          </a:p>
          <a:p>
            <a:pPr marL="0" indent="0">
              <a:buNone/>
            </a:pPr>
            <a:r>
              <a:rPr kumimoji="1" lang="ja-JP" altLang="en-US" sz="2400" dirty="0"/>
              <a:t>・２つのスピーカ間なら音像定位を</a:t>
            </a:r>
            <a:br>
              <a:rPr kumimoji="1" lang="en-US" altLang="ja-JP" sz="2400" dirty="0"/>
            </a:br>
            <a:r>
              <a:rPr kumimoji="1" lang="ja-JP" altLang="en-US" sz="2400" dirty="0"/>
              <a:t>　再現できる</a:t>
            </a:r>
            <a:endParaRPr kumimoji="1" lang="en-US" altLang="ja-JP" sz="2400" dirty="0"/>
          </a:p>
          <a:p>
            <a:pPr marL="0" indent="0">
              <a:buNone/>
            </a:pPr>
            <a:r>
              <a:rPr kumimoji="1" lang="ja-JP" altLang="en-US" sz="2400" dirty="0"/>
              <a:t>・モノフォニック再生に比べ</a:t>
            </a:r>
            <a:br>
              <a:rPr kumimoji="1" lang="en-US" altLang="ja-JP" sz="2400" dirty="0"/>
            </a:br>
            <a:r>
              <a:rPr kumimoji="1" lang="ja-JP" altLang="en-US" sz="2400" dirty="0"/>
              <a:t>　臨場感が優れている</a:t>
            </a:r>
            <a:endParaRPr kumimoji="1" lang="en-US" altLang="ja-JP" sz="2400" dirty="0"/>
          </a:p>
        </p:txBody>
      </p:sp>
      <p:pic>
        <p:nvPicPr>
          <p:cNvPr id="32" name="図 31">
            <a:extLst>
              <a:ext uri="{FF2B5EF4-FFF2-40B4-BE49-F238E27FC236}">
                <a16:creationId xmlns:a16="http://schemas.microsoft.com/office/drawing/2014/main" id="{D6219FBC-2F66-B5B7-A469-AC621BBF40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2476850"/>
            <a:ext cx="3814575" cy="4054175"/>
          </a:xfrm>
          <a:prstGeom prst="rect">
            <a:avLst/>
          </a:prstGeom>
        </p:spPr>
      </p:pic>
      <p:sp>
        <p:nvSpPr>
          <p:cNvPr id="4" name="スライド番号プレースホルダー 3">
            <a:extLst>
              <a:ext uri="{FF2B5EF4-FFF2-40B4-BE49-F238E27FC236}">
                <a16:creationId xmlns:a16="http://schemas.microsoft.com/office/drawing/2014/main" id="{9CCC29DC-6FC1-5A66-982F-385645E84341}"/>
              </a:ext>
            </a:extLst>
          </p:cNvPr>
          <p:cNvSpPr>
            <a:spLocks noGrp="1"/>
          </p:cNvSpPr>
          <p:nvPr>
            <p:ph type="sldNum" sz="quarter" idx="12"/>
          </p:nvPr>
        </p:nvSpPr>
        <p:spPr/>
        <p:txBody>
          <a:bodyPr/>
          <a:lstStyle/>
          <a:p>
            <a:fld id="{70C12960-6E85-460F-B6E3-5B82CB31AF3D}" type="slidenum">
              <a:rPr lang="en-US" smtClean="0"/>
              <a:t>4</a:t>
            </a:fld>
            <a:endParaRPr lang="en-US" dirty="0"/>
          </a:p>
        </p:txBody>
      </p:sp>
    </p:spTree>
    <p:extLst>
      <p:ext uri="{BB962C8B-B14F-4D97-AF65-F5344CB8AC3E}">
        <p14:creationId xmlns:p14="http://schemas.microsoft.com/office/powerpoint/2010/main" val="71749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5EB12-EC8B-6C13-33A1-63936564E0F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2E3DE79-6462-75DE-BC01-E2489FA9C134}"/>
              </a:ext>
            </a:extLst>
          </p:cNvPr>
          <p:cNvSpPr>
            <a:spLocks noGrp="1"/>
          </p:cNvSpPr>
          <p:nvPr>
            <p:ph type="title"/>
          </p:nvPr>
        </p:nvSpPr>
        <p:spPr>
          <a:xfrm>
            <a:off x="650535" y="109728"/>
            <a:ext cx="10890929" cy="1097280"/>
          </a:xfrm>
        </p:spPr>
        <p:txBody>
          <a:bodyPr/>
          <a:lstStyle/>
          <a:p>
            <a:r>
              <a:rPr kumimoji="1" lang="en-US" altLang="ja-JP" sz="3600" dirty="0"/>
              <a:t>3.3.1 </a:t>
            </a:r>
            <a:r>
              <a:rPr kumimoji="1" lang="ja-JP" altLang="en-US" sz="3600" dirty="0"/>
              <a:t>音の方向感の制御に基づく技術</a:t>
            </a:r>
          </a:p>
        </p:txBody>
      </p:sp>
      <p:sp>
        <p:nvSpPr>
          <p:cNvPr id="3" name="コンテンツ プレースホルダー 2">
            <a:extLst>
              <a:ext uri="{FF2B5EF4-FFF2-40B4-BE49-F238E27FC236}">
                <a16:creationId xmlns:a16="http://schemas.microsoft.com/office/drawing/2014/main" id="{CFA82ADC-1AF5-9D94-7B2F-70E6556DFB86}"/>
              </a:ext>
            </a:extLst>
          </p:cNvPr>
          <p:cNvSpPr>
            <a:spLocks noGrp="1"/>
          </p:cNvSpPr>
          <p:nvPr>
            <p:ph idx="1"/>
          </p:nvPr>
        </p:nvSpPr>
        <p:spPr>
          <a:xfrm>
            <a:off x="650536" y="1327186"/>
            <a:ext cx="10890928" cy="5083661"/>
          </a:xfrm>
        </p:spPr>
        <p:txBody>
          <a:bodyPr/>
          <a:lstStyle/>
          <a:p>
            <a:pPr marL="0" indent="0">
              <a:buNone/>
            </a:pPr>
            <a:r>
              <a:rPr kumimoji="1" lang="en-US" altLang="ja-JP" sz="2400" b="1" dirty="0"/>
              <a:t>5.1</a:t>
            </a:r>
            <a:r>
              <a:rPr kumimoji="1" lang="ja-JP" altLang="en-US" sz="2400" b="1" dirty="0"/>
              <a:t>チャネルサラウンド方式（</a:t>
            </a:r>
            <a:r>
              <a:rPr kumimoji="1" lang="en-US" altLang="ja-JP" sz="2400" b="1" dirty="0"/>
              <a:t>5.1ch</a:t>
            </a:r>
            <a:r>
              <a:rPr kumimoji="1" lang="ja-JP" altLang="en-US" sz="2400" b="1" dirty="0"/>
              <a:t>サラウンド）</a:t>
            </a:r>
            <a:endParaRPr kumimoji="1" lang="en-US" altLang="ja-JP" sz="2400" b="1" dirty="0"/>
          </a:p>
          <a:p>
            <a:pPr marL="0" indent="0">
              <a:buNone/>
            </a:pPr>
            <a:r>
              <a:rPr kumimoji="1" lang="ja-JP" altLang="en-US" sz="2400" dirty="0"/>
              <a:t>スピーカ５台と低域再生専用スピーカ（サブウーファ</a:t>
            </a:r>
            <a:r>
              <a:rPr kumimoji="1" lang="en-US" altLang="ja-JP" sz="2400" dirty="0"/>
              <a:t>)</a:t>
            </a:r>
            <a:r>
              <a:rPr kumimoji="1" lang="ja-JP" altLang="en-US" sz="2400" dirty="0"/>
              <a:t>１個</a:t>
            </a:r>
            <a:endParaRPr kumimoji="1" lang="en-US" altLang="ja-JP" sz="2400" dirty="0"/>
          </a:p>
          <a:p>
            <a:pPr marL="0" indent="0">
              <a:buNone/>
            </a:pPr>
            <a:endParaRPr kumimoji="1" lang="en-US" altLang="ja-JP" sz="2400" dirty="0"/>
          </a:p>
          <a:p>
            <a:pPr marL="0" indent="0">
              <a:buNone/>
            </a:pPr>
            <a:r>
              <a:rPr kumimoji="1" lang="ja-JP" altLang="en-US" sz="2400" b="1" dirty="0"/>
              <a:t>サブウーファ</a:t>
            </a:r>
            <a:endParaRPr kumimoji="1" lang="en-US" altLang="ja-JP" sz="2400" b="1" dirty="0"/>
          </a:p>
          <a:p>
            <a:pPr marL="0" indent="0">
              <a:buNone/>
            </a:pPr>
            <a:r>
              <a:rPr kumimoji="1" lang="ja-JP" altLang="en-US" sz="2400" dirty="0"/>
              <a:t>・</a:t>
            </a:r>
            <a:r>
              <a:rPr kumimoji="1" lang="en-US" altLang="ja-JP" sz="2400" dirty="0"/>
              <a:t>100Hz</a:t>
            </a:r>
            <a:r>
              <a:rPr kumimoji="1" lang="ja-JP" altLang="en-US" sz="2400" dirty="0"/>
              <a:t>以下の低周波数帯域</a:t>
            </a:r>
            <a:endParaRPr kumimoji="1" lang="en-US" altLang="ja-JP" sz="2400" dirty="0"/>
          </a:p>
          <a:p>
            <a:pPr marL="0" indent="0">
              <a:buNone/>
            </a:pPr>
            <a:r>
              <a:rPr kumimoji="1" lang="ja-JP" altLang="en-US" sz="2400" dirty="0"/>
              <a:t>・人にとって方向知覚しにくいため</a:t>
            </a:r>
            <a:br>
              <a:rPr kumimoji="1" lang="en-US" altLang="ja-JP" sz="2400" dirty="0"/>
            </a:br>
            <a:r>
              <a:rPr kumimoji="1" lang="ja-JP" altLang="en-US" sz="2400" dirty="0"/>
              <a:t>　少ない数で済む</a:t>
            </a:r>
            <a:endParaRPr kumimoji="1" lang="en-US" altLang="ja-JP" sz="2400" dirty="0"/>
          </a:p>
          <a:p>
            <a:pPr marL="0" indent="0">
              <a:buNone/>
            </a:pPr>
            <a:r>
              <a:rPr kumimoji="1" lang="ja-JP" altLang="en-US" sz="2400" dirty="0"/>
              <a:t>・</a:t>
            </a:r>
            <a:r>
              <a:rPr kumimoji="1" lang="en-US" altLang="ja-JP" sz="2400" dirty="0"/>
              <a:t>0.1ch</a:t>
            </a:r>
            <a:r>
              <a:rPr kumimoji="1" lang="ja-JP" altLang="en-US" sz="2400" dirty="0"/>
              <a:t>として数える</a:t>
            </a:r>
            <a:endParaRPr kumimoji="1" lang="en-US" altLang="ja-JP" sz="2400" dirty="0"/>
          </a:p>
          <a:p>
            <a:pPr marL="0" indent="0">
              <a:buNone/>
            </a:pPr>
            <a:r>
              <a:rPr kumimoji="1" lang="ja-JP" altLang="en-US" sz="2400" dirty="0"/>
              <a:t>他にも，</a:t>
            </a:r>
            <a:r>
              <a:rPr kumimoji="1" lang="en-US" altLang="ja-JP" sz="2400" dirty="0"/>
              <a:t>7.1ch</a:t>
            </a:r>
            <a:r>
              <a:rPr kumimoji="1" lang="ja-JP" altLang="en-US" sz="2400" dirty="0"/>
              <a:t>，</a:t>
            </a:r>
            <a:r>
              <a:rPr kumimoji="1" lang="en-US" altLang="ja-JP" sz="2400" dirty="0"/>
              <a:t>9.1ch</a:t>
            </a:r>
            <a:r>
              <a:rPr kumimoji="1" lang="ja-JP" altLang="en-US" sz="2400" dirty="0"/>
              <a:t>，</a:t>
            </a:r>
            <a:r>
              <a:rPr kumimoji="1" lang="en-US" altLang="ja-JP" sz="2400" dirty="0"/>
              <a:t>9.2ch</a:t>
            </a:r>
            <a:r>
              <a:rPr kumimoji="1" lang="ja-JP" altLang="en-US" sz="2400" dirty="0"/>
              <a:t>，</a:t>
            </a:r>
            <a:r>
              <a:rPr kumimoji="1" lang="en-US" altLang="ja-JP" sz="2400" dirty="0"/>
              <a:t>11.2ch</a:t>
            </a:r>
          </a:p>
        </p:txBody>
      </p:sp>
      <p:pic>
        <p:nvPicPr>
          <p:cNvPr id="8" name="図 7">
            <a:extLst>
              <a:ext uri="{FF2B5EF4-FFF2-40B4-BE49-F238E27FC236}">
                <a16:creationId xmlns:a16="http://schemas.microsoft.com/office/drawing/2014/main" id="{07D3FE26-5569-B78C-51C5-334BF4CA6F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1459" y="2629795"/>
            <a:ext cx="4002032" cy="3819152"/>
          </a:xfrm>
          <a:prstGeom prst="rect">
            <a:avLst/>
          </a:prstGeom>
        </p:spPr>
      </p:pic>
      <p:sp>
        <p:nvSpPr>
          <p:cNvPr id="4" name="スライド番号プレースホルダー 3">
            <a:extLst>
              <a:ext uri="{FF2B5EF4-FFF2-40B4-BE49-F238E27FC236}">
                <a16:creationId xmlns:a16="http://schemas.microsoft.com/office/drawing/2014/main" id="{BA37AEEF-D3A7-C8B8-5A70-C0654C4893DB}"/>
              </a:ext>
            </a:extLst>
          </p:cNvPr>
          <p:cNvSpPr>
            <a:spLocks noGrp="1"/>
          </p:cNvSpPr>
          <p:nvPr>
            <p:ph type="sldNum" sz="quarter" idx="12"/>
          </p:nvPr>
        </p:nvSpPr>
        <p:spPr/>
        <p:txBody>
          <a:bodyPr/>
          <a:lstStyle/>
          <a:p>
            <a:fld id="{70C12960-6E85-460F-B6E3-5B82CB31AF3D}" type="slidenum">
              <a:rPr lang="en-US" smtClean="0"/>
              <a:t>5</a:t>
            </a:fld>
            <a:endParaRPr lang="en-US" dirty="0"/>
          </a:p>
        </p:txBody>
      </p:sp>
    </p:spTree>
    <p:extLst>
      <p:ext uri="{BB962C8B-B14F-4D97-AF65-F5344CB8AC3E}">
        <p14:creationId xmlns:p14="http://schemas.microsoft.com/office/powerpoint/2010/main" val="407835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DC5ED-EC5C-68EA-3C6B-E39D34355C0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AE082CA-3D87-F572-120D-AA5CAAA2B0DA}"/>
              </a:ext>
            </a:extLst>
          </p:cNvPr>
          <p:cNvSpPr>
            <a:spLocks noGrp="1"/>
          </p:cNvSpPr>
          <p:nvPr>
            <p:ph type="title"/>
          </p:nvPr>
        </p:nvSpPr>
        <p:spPr>
          <a:xfrm>
            <a:off x="650535" y="109728"/>
            <a:ext cx="10890929" cy="1097280"/>
          </a:xfrm>
        </p:spPr>
        <p:txBody>
          <a:bodyPr/>
          <a:lstStyle/>
          <a:p>
            <a:r>
              <a:rPr kumimoji="1" lang="en-US" altLang="ja-JP" sz="3600" dirty="0"/>
              <a:t>3.3.1 </a:t>
            </a:r>
            <a:r>
              <a:rPr kumimoji="1" lang="ja-JP" altLang="en-US" sz="3600" dirty="0"/>
              <a:t>音の方向感の制御に基づく技術</a:t>
            </a:r>
          </a:p>
        </p:txBody>
      </p:sp>
      <p:sp>
        <p:nvSpPr>
          <p:cNvPr id="3" name="コンテンツ プレースホルダー 2">
            <a:extLst>
              <a:ext uri="{FF2B5EF4-FFF2-40B4-BE49-F238E27FC236}">
                <a16:creationId xmlns:a16="http://schemas.microsoft.com/office/drawing/2014/main" id="{8BB97E09-F708-6C6C-B9D6-2D4E3B998EE6}"/>
              </a:ext>
            </a:extLst>
          </p:cNvPr>
          <p:cNvSpPr>
            <a:spLocks noGrp="1"/>
          </p:cNvSpPr>
          <p:nvPr>
            <p:ph idx="1"/>
          </p:nvPr>
        </p:nvSpPr>
        <p:spPr>
          <a:xfrm>
            <a:off x="650536" y="1327186"/>
            <a:ext cx="10890928" cy="5083661"/>
          </a:xfrm>
        </p:spPr>
        <p:txBody>
          <a:bodyPr/>
          <a:lstStyle/>
          <a:p>
            <a:pPr marL="0" indent="0">
              <a:buNone/>
            </a:pPr>
            <a:r>
              <a:rPr kumimoji="1" lang="en-US" altLang="ja-JP" sz="2400" b="1" dirty="0"/>
              <a:t>22.2</a:t>
            </a:r>
            <a:r>
              <a:rPr kumimoji="1" lang="ja-JP" altLang="en-US" sz="2400" b="1" dirty="0"/>
              <a:t>マルチチャネル音響（</a:t>
            </a:r>
            <a:r>
              <a:rPr kumimoji="1" lang="en-US" altLang="ja-JP" sz="2400" b="1" dirty="0"/>
              <a:t>22.2ch</a:t>
            </a:r>
            <a:r>
              <a:rPr kumimoji="1" lang="ja-JP" altLang="en-US" sz="2400" b="1" dirty="0"/>
              <a:t>サラウンド）</a:t>
            </a:r>
            <a:endParaRPr kumimoji="1" lang="en-US" altLang="ja-JP" sz="2400" b="1" dirty="0"/>
          </a:p>
          <a:p>
            <a:pPr marL="0" indent="0">
              <a:buNone/>
            </a:pPr>
            <a:r>
              <a:rPr kumimoji="1" lang="ja-JP" altLang="en-US" sz="2400" dirty="0"/>
              <a:t>水平方向だけでなく上下方向にもスピーカを追加し，</a:t>
            </a:r>
            <a:br>
              <a:rPr kumimoji="1" lang="en-US" altLang="ja-JP" sz="2400" dirty="0"/>
            </a:br>
            <a:r>
              <a:rPr kumimoji="1" lang="ja-JP" altLang="en-US" sz="2400" dirty="0"/>
              <a:t>３次元的に音を正確に再現する</a:t>
            </a:r>
            <a:endParaRPr kumimoji="1" lang="en-US" altLang="ja-JP" sz="2400" dirty="0"/>
          </a:p>
          <a:p>
            <a:pPr marL="0" indent="0">
              <a:buNone/>
            </a:pPr>
            <a:endParaRPr kumimoji="1" lang="en-US" altLang="ja-JP" sz="2400" dirty="0"/>
          </a:p>
        </p:txBody>
      </p:sp>
      <p:pic>
        <p:nvPicPr>
          <p:cNvPr id="10" name="図 9">
            <a:extLst>
              <a:ext uri="{FF2B5EF4-FFF2-40B4-BE49-F238E27FC236}">
                <a16:creationId xmlns:a16="http://schemas.microsoft.com/office/drawing/2014/main" id="{C027F140-FCDE-73D8-AFFB-3B17E3292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79" y="2995420"/>
            <a:ext cx="9512640" cy="3175986"/>
          </a:xfrm>
          <a:prstGeom prst="rect">
            <a:avLst/>
          </a:prstGeom>
        </p:spPr>
      </p:pic>
      <p:sp>
        <p:nvSpPr>
          <p:cNvPr id="4" name="スライド番号プレースホルダー 3">
            <a:extLst>
              <a:ext uri="{FF2B5EF4-FFF2-40B4-BE49-F238E27FC236}">
                <a16:creationId xmlns:a16="http://schemas.microsoft.com/office/drawing/2014/main" id="{85D5803C-6F24-5ED4-F011-3B4E1B57ADBD}"/>
              </a:ext>
            </a:extLst>
          </p:cNvPr>
          <p:cNvSpPr>
            <a:spLocks noGrp="1"/>
          </p:cNvSpPr>
          <p:nvPr>
            <p:ph type="sldNum" sz="quarter" idx="12"/>
          </p:nvPr>
        </p:nvSpPr>
        <p:spPr/>
        <p:txBody>
          <a:bodyPr/>
          <a:lstStyle/>
          <a:p>
            <a:fld id="{70C12960-6E85-460F-B6E3-5B82CB31AF3D}" type="slidenum">
              <a:rPr lang="en-US" smtClean="0"/>
              <a:t>6</a:t>
            </a:fld>
            <a:endParaRPr lang="en-US" dirty="0"/>
          </a:p>
        </p:txBody>
      </p:sp>
    </p:spTree>
    <p:extLst>
      <p:ext uri="{BB962C8B-B14F-4D97-AF65-F5344CB8AC3E}">
        <p14:creationId xmlns:p14="http://schemas.microsoft.com/office/powerpoint/2010/main" val="1830604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D1E2F-D154-1117-574D-E855011B265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0A057CA-8B37-6047-5056-D400DB8EDBB7}"/>
              </a:ext>
            </a:extLst>
          </p:cNvPr>
          <p:cNvSpPr>
            <a:spLocks noGrp="1"/>
          </p:cNvSpPr>
          <p:nvPr>
            <p:ph type="title"/>
          </p:nvPr>
        </p:nvSpPr>
        <p:spPr>
          <a:xfrm>
            <a:off x="650535" y="109728"/>
            <a:ext cx="10890929" cy="1097280"/>
          </a:xfrm>
        </p:spPr>
        <p:txBody>
          <a:bodyPr/>
          <a:lstStyle/>
          <a:p>
            <a:r>
              <a:rPr kumimoji="1" lang="en-US" altLang="ja-JP" sz="3600" dirty="0"/>
              <a:t>3.3.2 </a:t>
            </a:r>
            <a:r>
              <a:rPr kumimoji="1" lang="ja-JP" altLang="en-US" sz="3600" dirty="0"/>
              <a:t>聴取点における音圧の制御に基づく技術</a:t>
            </a:r>
          </a:p>
        </p:txBody>
      </p:sp>
      <p:sp>
        <p:nvSpPr>
          <p:cNvPr id="3" name="コンテンツ プレースホルダー 2">
            <a:extLst>
              <a:ext uri="{FF2B5EF4-FFF2-40B4-BE49-F238E27FC236}">
                <a16:creationId xmlns:a16="http://schemas.microsoft.com/office/drawing/2014/main" id="{D35AB8A0-5208-C797-F617-D216A60F42FE}"/>
              </a:ext>
            </a:extLst>
          </p:cNvPr>
          <p:cNvSpPr>
            <a:spLocks noGrp="1"/>
          </p:cNvSpPr>
          <p:nvPr>
            <p:ph idx="1"/>
          </p:nvPr>
        </p:nvSpPr>
        <p:spPr>
          <a:xfrm>
            <a:off x="650536" y="1327186"/>
            <a:ext cx="10890928" cy="5083661"/>
          </a:xfrm>
        </p:spPr>
        <p:txBody>
          <a:bodyPr/>
          <a:lstStyle/>
          <a:p>
            <a:pPr marL="0" indent="0">
              <a:buNone/>
            </a:pPr>
            <a:r>
              <a:rPr kumimoji="1" lang="ja-JP" altLang="en-US" sz="2400" b="1" dirty="0"/>
              <a:t>バイノーラル技術</a:t>
            </a:r>
            <a:endParaRPr kumimoji="1" lang="en-US" altLang="ja-JP" sz="2400" b="1" dirty="0"/>
          </a:p>
          <a:p>
            <a:pPr marL="0" indent="0">
              <a:buNone/>
            </a:pPr>
            <a:r>
              <a:rPr kumimoji="1" lang="ja-JP" altLang="en-US" sz="2400" dirty="0"/>
              <a:t>聴取点（鼓膜位置）における音圧の制御をヘッドフォン受聴で実現</a:t>
            </a:r>
            <a:endParaRPr kumimoji="1" lang="en-US" altLang="ja-JP" sz="2400" dirty="0"/>
          </a:p>
          <a:p>
            <a:pPr marL="0" indent="0">
              <a:buNone/>
            </a:pPr>
            <a:r>
              <a:rPr kumimoji="1" lang="en-US" altLang="ja-JP" sz="2400" dirty="0"/>
              <a:t>binaural=bin</a:t>
            </a:r>
            <a:r>
              <a:rPr kumimoji="1" lang="ja-JP" altLang="en-US" sz="2400" dirty="0"/>
              <a:t>（二つの）</a:t>
            </a:r>
            <a:r>
              <a:rPr kumimoji="1" lang="en-US" altLang="ja-JP" sz="2400" dirty="0"/>
              <a:t>-aural</a:t>
            </a:r>
            <a:r>
              <a:rPr kumimoji="1" lang="ja-JP" altLang="en-US" sz="2400" dirty="0"/>
              <a:t>（耳）</a:t>
            </a:r>
            <a:endParaRPr kumimoji="1" lang="en-US" altLang="ja-JP" sz="2400" dirty="0"/>
          </a:p>
          <a:p>
            <a:pPr marL="0" indent="0">
              <a:buNone/>
            </a:pPr>
            <a:endParaRPr kumimoji="1" lang="en-US" altLang="ja-JP" sz="2400" dirty="0"/>
          </a:p>
          <a:p>
            <a:pPr marL="0" indent="0">
              <a:buNone/>
            </a:pPr>
            <a:r>
              <a:rPr kumimoji="1" lang="ja-JP" altLang="en-US" sz="2400" b="1" dirty="0"/>
              <a:t>ダミーヘッド録音</a:t>
            </a:r>
            <a:endParaRPr kumimoji="1" lang="en-US" altLang="ja-JP" sz="2400" b="1" dirty="0"/>
          </a:p>
          <a:p>
            <a:pPr marL="0" indent="0">
              <a:buNone/>
            </a:pPr>
            <a:r>
              <a:rPr kumimoji="1" lang="ja-JP" altLang="en-US" sz="2400" dirty="0"/>
              <a:t>ダミーヘッドの鼓膜位置にマイクを置き，</a:t>
            </a:r>
            <a:br>
              <a:rPr kumimoji="1" lang="en-US" altLang="ja-JP" sz="2400" dirty="0"/>
            </a:br>
            <a:r>
              <a:rPr kumimoji="1" lang="ja-JP" altLang="en-US" sz="2400" dirty="0"/>
              <a:t>集音したものをそのまま用いる</a:t>
            </a:r>
            <a:endParaRPr kumimoji="1" lang="en-US" altLang="ja-JP" sz="2400" dirty="0"/>
          </a:p>
          <a:p>
            <a:pPr marL="0" indent="0">
              <a:buNone/>
            </a:pPr>
            <a:endParaRPr kumimoji="1" lang="en-US" altLang="ja-JP" sz="2400" dirty="0"/>
          </a:p>
        </p:txBody>
      </p:sp>
      <p:sp>
        <p:nvSpPr>
          <p:cNvPr id="4" name="スライド番号プレースホルダー 3">
            <a:extLst>
              <a:ext uri="{FF2B5EF4-FFF2-40B4-BE49-F238E27FC236}">
                <a16:creationId xmlns:a16="http://schemas.microsoft.com/office/drawing/2014/main" id="{986DBE47-E3AF-17A9-8137-C27F15A48F76}"/>
              </a:ext>
            </a:extLst>
          </p:cNvPr>
          <p:cNvSpPr>
            <a:spLocks noGrp="1"/>
          </p:cNvSpPr>
          <p:nvPr>
            <p:ph type="sldNum" sz="quarter" idx="12"/>
          </p:nvPr>
        </p:nvSpPr>
        <p:spPr/>
        <p:txBody>
          <a:bodyPr/>
          <a:lstStyle/>
          <a:p>
            <a:fld id="{70C12960-6E85-460F-B6E3-5B82CB31AF3D}" type="slidenum">
              <a:rPr lang="en-US" smtClean="0"/>
              <a:t>7</a:t>
            </a:fld>
            <a:endParaRPr lang="en-US" dirty="0"/>
          </a:p>
        </p:txBody>
      </p:sp>
    </p:spTree>
    <p:extLst>
      <p:ext uri="{BB962C8B-B14F-4D97-AF65-F5344CB8AC3E}">
        <p14:creationId xmlns:p14="http://schemas.microsoft.com/office/powerpoint/2010/main" val="2601021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89F6C-277F-1385-A2A7-668D46B7C70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E6B7E16-CE46-1889-69FF-86AB595E1B71}"/>
              </a:ext>
            </a:extLst>
          </p:cNvPr>
          <p:cNvSpPr>
            <a:spLocks noGrp="1"/>
          </p:cNvSpPr>
          <p:nvPr>
            <p:ph type="title"/>
          </p:nvPr>
        </p:nvSpPr>
        <p:spPr>
          <a:xfrm>
            <a:off x="650535" y="109728"/>
            <a:ext cx="10890929" cy="1097280"/>
          </a:xfrm>
        </p:spPr>
        <p:txBody>
          <a:bodyPr/>
          <a:lstStyle/>
          <a:p>
            <a:r>
              <a:rPr kumimoji="1" lang="en-US" altLang="ja-JP" sz="3600" dirty="0"/>
              <a:t>3.3.2 </a:t>
            </a:r>
            <a:r>
              <a:rPr kumimoji="1" lang="ja-JP" altLang="en-US" sz="3600" dirty="0"/>
              <a:t>聴取点における音圧の制御に基づく技術</a:t>
            </a:r>
          </a:p>
        </p:txBody>
      </p:sp>
      <p:sp>
        <p:nvSpPr>
          <p:cNvPr id="3" name="コンテンツ プレースホルダー 2">
            <a:extLst>
              <a:ext uri="{FF2B5EF4-FFF2-40B4-BE49-F238E27FC236}">
                <a16:creationId xmlns:a16="http://schemas.microsoft.com/office/drawing/2014/main" id="{3C6E41D3-CCA5-EDF6-FB97-F4B1FD2225C2}"/>
              </a:ext>
            </a:extLst>
          </p:cNvPr>
          <p:cNvSpPr>
            <a:spLocks noGrp="1"/>
          </p:cNvSpPr>
          <p:nvPr>
            <p:ph idx="1"/>
          </p:nvPr>
        </p:nvSpPr>
        <p:spPr>
          <a:xfrm>
            <a:off x="650536" y="1327186"/>
            <a:ext cx="10890928" cy="5083661"/>
          </a:xfrm>
        </p:spPr>
        <p:txBody>
          <a:bodyPr/>
          <a:lstStyle/>
          <a:p>
            <a:pPr marL="0" indent="0">
              <a:buNone/>
            </a:pPr>
            <a:r>
              <a:rPr kumimoji="1" lang="ja-JP" altLang="en-US" sz="2400" b="1" dirty="0"/>
              <a:t>バイノーラル技術</a:t>
            </a:r>
            <a:endParaRPr kumimoji="1" lang="en-US" altLang="ja-JP" sz="2400" b="1" dirty="0"/>
          </a:p>
          <a:p>
            <a:pPr marL="0" indent="0">
              <a:buNone/>
            </a:pPr>
            <a:r>
              <a:rPr kumimoji="1" lang="ja-JP" altLang="en-US" sz="2400" dirty="0"/>
              <a:t>音源に空間情報を付与し，仮想的に音像位置を制御できる</a:t>
            </a:r>
            <a:endParaRPr kumimoji="1" lang="en-US" altLang="ja-JP" sz="2400" dirty="0"/>
          </a:p>
          <a:p>
            <a:pPr marL="0" indent="0">
              <a:buNone/>
            </a:pPr>
            <a:r>
              <a:rPr kumimoji="1" lang="en-US" altLang="ja-JP" sz="2400" dirty="0"/>
              <a:t>VR</a:t>
            </a:r>
            <a:r>
              <a:rPr kumimoji="1" lang="ja-JP" altLang="en-US" sz="2400" dirty="0"/>
              <a:t>分野でも活用される</a:t>
            </a:r>
            <a:endParaRPr kumimoji="1" lang="en-US" altLang="ja-JP" sz="2400" dirty="0"/>
          </a:p>
          <a:p>
            <a:pPr marL="0" indent="0">
              <a:buNone/>
            </a:pPr>
            <a:endParaRPr kumimoji="1" lang="en-US" altLang="ja-JP" sz="2400" dirty="0"/>
          </a:p>
          <a:p>
            <a:pPr marL="0" indent="0">
              <a:buNone/>
            </a:pPr>
            <a:r>
              <a:rPr kumimoji="1" lang="ja-JP" altLang="en-US" sz="2400" dirty="0"/>
              <a:t>人により伝搬特性が異なるため，</a:t>
            </a:r>
            <a:br>
              <a:rPr kumimoji="1" lang="en-US" altLang="ja-JP" sz="2400" dirty="0"/>
            </a:br>
            <a:r>
              <a:rPr kumimoji="1" lang="ja-JP" altLang="en-US" sz="2400" dirty="0"/>
              <a:t>個人性を考慮する再生技術の</a:t>
            </a:r>
            <a:br>
              <a:rPr kumimoji="1" lang="en-US" altLang="ja-JP" sz="2400" dirty="0"/>
            </a:br>
            <a:r>
              <a:rPr kumimoji="1" lang="ja-JP" altLang="en-US" sz="2400" dirty="0"/>
              <a:t>開発が進んでいる</a:t>
            </a:r>
            <a:endParaRPr kumimoji="1" lang="en-US" altLang="ja-JP" sz="2400" dirty="0"/>
          </a:p>
        </p:txBody>
      </p:sp>
      <p:pic>
        <p:nvPicPr>
          <p:cNvPr id="9" name="図 8">
            <a:extLst>
              <a:ext uri="{FF2B5EF4-FFF2-40B4-BE49-F238E27FC236}">
                <a16:creationId xmlns:a16="http://schemas.microsoft.com/office/drawing/2014/main" id="{B76D743C-2704-AE74-79D4-7D7B2D2BE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2775" y="2637908"/>
            <a:ext cx="5776727" cy="3255414"/>
          </a:xfrm>
          <a:prstGeom prst="rect">
            <a:avLst/>
          </a:prstGeom>
        </p:spPr>
      </p:pic>
      <p:sp>
        <p:nvSpPr>
          <p:cNvPr id="4" name="スライド番号プレースホルダー 3">
            <a:extLst>
              <a:ext uri="{FF2B5EF4-FFF2-40B4-BE49-F238E27FC236}">
                <a16:creationId xmlns:a16="http://schemas.microsoft.com/office/drawing/2014/main" id="{1BAF203E-D383-421F-E651-D7319A2483AD}"/>
              </a:ext>
            </a:extLst>
          </p:cNvPr>
          <p:cNvSpPr>
            <a:spLocks noGrp="1"/>
          </p:cNvSpPr>
          <p:nvPr>
            <p:ph type="sldNum" sz="quarter" idx="12"/>
          </p:nvPr>
        </p:nvSpPr>
        <p:spPr/>
        <p:txBody>
          <a:bodyPr/>
          <a:lstStyle/>
          <a:p>
            <a:fld id="{70C12960-6E85-460F-B6E3-5B82CB31AF3D}" type="slidenum">
              <a:rPr lang="en-US" smtClean="0"/>
              <a:t>8</a:t>
            </a:fld>
            <a:endParaRPr lang="en-US" dirty="0"/>
          </a:p>
        </p:txBody>
      </p:sp>
    </p:spTree>
    <p:extLst>
      <p:ext uri="{BB962C8B-B14F-4D97-AF65-F5344CB8AC3E}">
        <p14:creationId xmlns:p14="http://schemas.microsoft.com/office/powerpoint/2010/main" val="2756284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D7CC0-2786-DC02-6DB8-66C034C2FBD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BFBBC11-6173-0EB1-DF43-80CA1B5FF542}"/>
              </a:ext>
            </a:extLst>
          </p:cNvPr>
          <p:cNvSpPr>
            <a:spLocks noGrp="1"/>
          </p:cNvSpPr>
          <p:nvPr>
            <p:ph type="title"/>
          </p:nvPr>
        </p:nvSpPr>
        <p:spPr>
          <a:xfrm>
            <a:off x="650535" y="109728"/>
            <a:ext cx="10890929" cy="1097280"/>
          </a:xfrm>
        </p:spPr>
        <p:txBody>
          <a:bodyPr/>
          <a:lstStyle/>
          <a:p>
            <a:r>
              <a:rPr kumimoji="1" lang="en-US" altLang="ja-JP" sz="3600" dirty="0"/>
              <a:t>3.3.2 </a:t>
            </a:r>
            <a:r>
              <a:rPr kumimoji="1" lang="ja-JP" altLang="en-US" sz="3600" dirty="0"/>
              <a:t>聴取点における音圧の制御に基づく技術</a:t>
            </a:r>
          </a:p>
        </p:txBody>
      </p:sp>
      <p:sp>
        <p:nvSpPr>
          <p:cNvPr id="3" name="コンテンツ プレースホルダー 2">
            <a:extLst>
              <a:ext uri="{FF2B5EF4-FFF2-40B4-BE49-F238E27FC236}">
                <a16:creationId xmlns:a16="http://schemas.microsoft.com/office/drawing/2014/main" id="{7579DCAC-5A5E-C36B-76E0-34B090180CA1}"/>
              </a:ext>
            </a:extLst>
          </p:cNvPr>
          <p:cNvSpPr>
            <a:spLocks noGrp="1"/>
          </p:cNvSpPr>
          <p:nvPr>
            <p:ph idx="1"/>
          </p:nvPr>
        </p:nvSpPr>
        <p:spPr>
          <a:xfrm>
            <a:off x="650536" y="1327186"/>
            <a:ext cx="10890928" cy="5083661"/>
          </a:xfrm>
        </p:spPr>
        <p:txBody>
          <a:bodyPr/>
          <a:lstStyle/>
          <a:p>
            <a:pPr marL="0" indent="0">
              <a:buNone/>
            </a:pPr>
            <a:r>
              <a:rPr kumimoji="1" lang="ja-JP" altLang="en-US" sz="2400" b="1" dirty="0"/>
              <a:t>トランスオーラル技術</a:t>
            </a:r>
            <a:endParaRPr kumimoji="1" lang="en-US" altLang="ja-JP" sz="2400" b="1" dirty="0"/>
          </a:p>
          <a:p>
            <a:pPr marL="0" indent="0">
              <a:buNone/>
            </a:pPr>
            <a:r>
              <a:rPr kumimoji="1" lang="ja-JP" altLang="en-US" sz="2400" dirty="0"/>
              <a:t>ヘッドフォンの代わりに複数のスピーカを配置し，</a:t>
            </a:r>
            <a:br>
              <a:rPr kumimoji="1" lang="en-US" altLang="ja-JP" sz="2400" dirty="0"/>
            </a:br>
            <a:r>
              <a:rPr kumimoji="1" lang="ja-JP" altLang="en-US" sz="2400" dirty="0"/>
              <a:t>鼓膜位置での音を作り出す</a:t>
            </a:r>
            <a:endParaRPr kumimoji="1" lang="en-US" altLang="ja-JP" sz="2400" dirty="0"/>
          </a:p>
          <a:p>
            <a:pPr marL="0" indent="0">
              <a:buNone/>
            </a:pPr>
            <a:r>
              <a:rPr lang="en-US" altLang="ja-JP" sz="2400" dirty="0"/>
              <a:t>trans</a:t>
            </a:r>
            <a:r>
              <a:rPr lang="ja-JP" altLang="en-US" sz="2400" dirty="0"/>
              <a:t>（</a:t>
            </a:r>
            <a:r>
              <a:rPr lang="en-US" altLang="ja-JP" sz="2400" dirty="0"/>
              <a:t>〜</a:t>
            </a:r>
            <a:r>
              <a:rPr lang="ja-JP" altLang="en-US" sz="2400" dirty="0"/>
              <a:t>を越えて、</a:t>
            </a:r>
            <a:r>
              <a:rPr lang="en-US" altLang="ja-JP" sz="2400" dirty="0"/>
              <a:t>〜</a:t>
            </a:r>
            <a:r>
              <a:rPr lang="ja-JP" altLang="en-US" sz="2400" dirty="0"/>
              <a:t>の向こう側へ）</a:t>
            </a:r>
            <a:endParaRPr kumimoji="1" lang="en-US" altLang="ja-JP" sz="2400" dirty="0"/>
          </a:p>
          <a:p>
            <a:pPr marL="0" indent="0">
              <a:buNone/>
            </a:pPr>
            <a:endParaRPr kumimoji="1" lang="en-US" altLang="ja-JP" sz="2400" dirty="0"/>
          </a:p>
          <a:p>
            <a:pPr marL="0" indent="0">
              <a:buNone/>
            </a:pPr>
            <a:r>
              <a:rPr kumimoji="1" lang="ja-JP" altLang="en-US" sz="2400" dirty="0"/>
              <a:t>多数のスピーカの音の和が所定の音圧となるように，</a:t>
            </a:r>
            <a:br>
              <a:rPr kumimoji="1" lang="en-US" altLang="ja-JP" sz="2400" dirty="0"/>
            </a:br>
            <a:r>
              <a:rPr kumimoji="1" lang="ja-JP" altLang="en-US" sz="2400" dirty="0"/>
              <a:t>各スピーカへの入力をディジタル信号処理を用いて制御する</a:t>
            </a:r>
            <a:endParaRPr kumimoji="1" lang="en-US" altLang="ja-JP" sz="2400" dirty="0"/>
          </a:p>
        </p:txBody>
      </p:sp>
      <p:sp>
        <p:nvSpPr>
          <p:cNvPr id="4" name="スライド番号プレースホルダー 3">
            <a:extLst>
              <a:ext uri="{FF2B5EF4-FFF2-40B4-BE49-F238E27FC236}">
                <a16:creationId xmlns:a16="http://schemas.microsoft.com/office/drawing/2014/main" id="{8DA1C295-9BF5-7DDE-F4EC-F08ED8583A37}"/>
              </a:ext>
            </a:extLst>
          </p:cNvPr>
          <p:cNvSpPr>
            <a:spLocks noGrp="1"/>
          </p:cNvSpPr>
          <p:nvPr>
            <p:ph type="sldNum" sz="quarter" idx="12"/>
          </p:nvPr>
        </p:nvSpPr>
        <p:spPr/>
        <p:txBody>
          <a:bodyPr/>
          <a:lstStyle/>
          <a:p>
            <a:fld id="{70C12960-6E85-460F-B6E3-5B82CB31AF3D}" type="slidenum">
              <a:rPr lang="en-US" smtClean="0"/>
              <a:t>9</a:t>
            </a:fld>
            <a:endParaRPr lang="en-US" dirty="0"/>
          </a:p>
        </p:txBody>
      </p:sp>
    </p:spTree>
    <p:extLst>
      <p:ext uri="{BB962C8B-B14F-4D97-AF65-F5344CB8AC3E}">
        <p14:creationId xmlns:p14="http://schemas.microsoft.com/office/powerpoint/2010/main" val="178421431"/>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Yu Gothic"/>
        <a:ea typeface=""/>
        <a:cs typeface=""/>
      </a:majorFont>
      <a:minorFont>
        <a:latin typeface="Yu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789C7E8DD850D448A15A424AC66E671" ma:contentTypeVersion="14" ma:contentTypeDescription="新しいドキュメントを作成します。" ma:contentTypeScope="" ma:versionID="abab611a0abec93bc6461af7b8dec271">
  <xsd:schema xmlns:xsd="http://www.w3.org/2001/XMLSchema" xmlns:xs="http://www.w3.org/2001/XMLSchema" xmlns:p="http://schemas.microsoft.com/office/2006/metadata/properties" xmlns:ns2="d8d65e6c-c239-47c3-93d0-81caf8c84134" xmlns:ns3="2867d376-65db-426c-968a-3dab94bc0454" targetNamespace="http://schemas.microsoft.com/office/2006/metadata/properties" ma:root="true" ma:fieldsID="62410bb5ebd4a046e7d7ed28b552841a" ns2:_="" ns3:_="">
    <xsd:import namespace="d8d65e6c-c239-47c3-93d0-81caf8c84134"/>
    <xsd:import namespace="2867d376-65db-426c-968a-3dab94bc045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65e6c-c239-47c3-93d0-81caf8c84134"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7" nillable="true" ma:displayName="Taxonomy Catch All Column" ma:hidden="true" ma:list="{d4aa6456-ed4e-4822-98b3-5eccc784edee}" ma:internalName="TaxCatchAll" ma:showField="CatchAllData" ma:web="d8d65e6c-c239-47c3-93d0-81caf8c8413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867d376-65db-426c-968a-3dab94bc04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c1ec0f05-8db9-4cb4-a53b-b8806002f24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867d376-65db-426c-968a-3dab94bc0454">
      <Terms xmlns="http://schemas.microsoft.com/office/infopath/2007/PartnerControls"/>
    </lcf76f155ced4ddcb4097134ff3c332f>
    <TaxCatchAll xmlns="d8d65e6c-c239-47c3-93d0-81caf8c84134" xsi:nil="true"/>
  </documentManagement>
</p:properties>
</file>

<file path=customXml/itemProps1.xml><?xml version="1.0" encoding="utf-8"?>
<ds:datastoreItem xmlns:ds="http://schemas.openxmlformats.org/officeDocument/2006/customXml" ds:itemID="{2E9B68D5-6ADB-4581-9994-FF0318EFEA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65e6c-c239-47c3-93d0-81caf8c84134"/>
    <ds:schemaRef ds:uri="2867d376-65db-426c-968a-3dab94bc04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B699D6-58E5-4E6A-BBD0-681EA800CF4D}">
  <ds:schemaRefs>
    <ds:schemaRef ds:uri="http://schemas.microsoft.com/sharepoint/v3/contenttype/forms"/>
  </ds:schemaRefs>
</ds:datastoreItem>
</file>

<file path=customXml/itemProps3.xml><?xml version="1.0" encoding="utf-8"?>
<ds:datastoreItem xmlns:ds="http://schemas.openxmlformats.org/officeDocument/2006/customXml" ds:itemID="{AE3B655F-4641-4B7D-BCFD-B8D5636BA4D2}">
  <ds:schemaRefs>
    <ds:schemaRef ds:uri="http://schemas.microsoft.com/office/2006/metadata/properties"/>
    <ds:schemaRef ds:uri="http://purl.org/dc/dcmitype/"/>
    <ds:schemaRef ds:uri="http://schemas.microsoft.com/office/2006/documentManagement/types"/>
    <ds:schemaRef ds:uri="d8d65e6c-c239-47c3-93d0-81caf8c84134"/>
    <ds:schemaRef ds:uri="http://purl.org/dc/terms/"/>
    <ds:schemaRef ds:uri="http://purl.org/dc/elements/1.1/"/>
    <ds:schemaRef ds:uri="http://schemas.microsoft.com/office/infopath/2007/PartnerControls"/>
    <ds:schemaRef ds:uri="http://schemas.openxmlformats.org/package/2006/metadata/core-properties"/>
    <ds:schemaRef ds:uri="2867d376-65db-426c-968a-3dab94bc0454"/>
    <ds:schemaRef ds:uri="http://www.w3.org/XML/1998/namespace"/>
  </ds:schemaRefs>
</ds:datastoreItem>
</file>

<file path=docMetadata/LabelInfo.xml><?xml version="1.0" encoding="utf-8"?>
<clbl:labelList xmlns:clbl="http://schemas.microsoft.com/office/2020/mipLabelMetadata">
  <clbl:label id="{72fe835d-5e95-4512-8ae0-a7b38af25fc8}" enabled="0" method="" siteId="{72fe835d-5e95-4512-8ae0-a7b38af25fc8}" removed="1"/>
</clbl:labelList>
</file>

<file path=docProps/app.xml><?xml version="1.0" encoding="utf-8"?>
<Properties xmlns="http://schemas.openxmlformats.org/officeDocument/2006/extended-properties" xmlns:vt="http://schemas.openxmlformats.org/officeDocument/2006/docPropsVTypes">
  <TotalTime>378</TotalTime>
  <Words>1965</Words>
  <Application>Microsoft Office PowerPoint</Application>
  <PresentationFormat>ワイド画面</PresentationFormat>
  <Paragraphs>262</Paragraphs>
  <Slides>21</Slides>
  <Notes>19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21</vt:i4>
      </vt:variant>
    </vt:vector>
  </HeadingPairs>
  <TitlesOfParts>
    <vt:vector size="26" baseType="lpstr">
      <vt:lpstr>游ゴシック</vt:lpstr>
      <vt:lpstr>游ゴシック</vt:lpstr>
      <vt:lpstr>Arial</vt:lpstr>
      <vt:lpstr>Cambria Math</vt:lpstr>
      <vt:lpstr>DashVTI</vt:lpstr>
      <vt:lpstr>音響学入門３章後半</vt:lpstr>
      <vt:lpstr>3.3 音を楽しむためのシステムと信号処理方式</vt:lpstr>
      <vt:lpstr>3.3 音を楽しむためのシステムと信号処理方式</vt:lpstr>
      <vt:lpstr>3.3.1 音の方向感の制御に基づく技術</vt:lpstr>
      <vt:lpstr>3.3.1 音の方向感の制御に基づく技術</vt:lpstr>
      <vt:lpstr>3.3.1 音の方向感の制御に基づく技術</vt:lpstr>
      <vt:lpstr>3.3.2 聴取点における音圧の制御に基づく技術</vt:lpstr>
      <vt:lpstr>3.3.2 聴取点における音圧の制御に基づく技術</vt:lpstr>
      <vt:lpstr>3.3.2 聴取点における音圧の制御に基づく技術</vt:lpstr>
      <vt:lpstr>3.3.3 空間的な音場の制御に基づく技術</vt:lpstr>
      <vt:lpstr>3.3.3 空間的な音場の制御に基づく技術</vt:lpstr>
      <vt:lpstr>3.4 音を分離する技術</vt:lpstr>
      <vt:lpstr>3.4 音を分離する技術</vt:lpstr>
      <vt:lpstr>3.4 音を分離する技術</vt:lpstr>
      <vt:lpstr>3.4 音を分離する技術</vt:lpstr>
      <vt:lpstr>3.4 音を分離する技術</vt:lpstr>
      <vt:lpstr>3.4 音を分離する技術</vt:lpstr>
      <vt:lpstr>3.4 音を分離する技術</vt:lpstr>
      <vt:lpstr>3.4 音を分離する技術</vt:lpstr>
      <vt:lpstr>3.4 音を分離する技術</vt:lpstr>
      <vt:lpstr>3.4 音を分離する技術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22330野口_群馬</cp:lastModifiedBy>
  <cp:revision>2</cp:revision>
  <dcterms:created xsi:type="dcterms:W3CDTF">2026-05-14T13:46:41Z</dcterms:created>
  <dcterms:modified xsi:type="dcterms:W3CDTF">2026-05-16T14:51:48Z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0x0101002789C7E8DD850D448A15A424AC66E671</vt:lpwstr>
  </property>
  <property fmtid="{D5CDD505-2E9C-101B-9397-08002B2CF9AE}" pid="3" name="MediaServiceImageTags">
    <vt:lpwstr/>
  </property>
</Properties>
</file>